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1" r:id="rId3"/>
    <p:sldId id="293" r:id="rId4"/>
    <p:sldId id="292" r:id="rId5"/>
    <p:sldId id="295" r:id="rId6"/>
    <p:sldId id="296" r:id="rId7"/>
    <p:sldId id="298" r:id="rId8"/>
    <p:sldId id="297" r:id="rId9"/>
    <p:sldId id="294" r:id="rId10"/>
    <p:sldId id="300" r:id="rId11"/>
    <p:sldId id="302" r:id="rId12"/>
    <p:sldId id="303" r:id="rId13"/>
    <p:sldId id="304" r:id="rId14"/>
    <p:sldId id="299" r:id="rId15"/>
    <p:sldId id="305" r:id="rId16"/>
    <p:sldId id="306" r:id="rId17"/>
    <p:sldId id="278" r:id="rId18"/>
  </p:sldIdLst>
  <p:sldSz cx="12192000" cy="6858000"/>
  <p:notesSz cx="6858000" cy="9144000"/>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10" autoAdjust="0"/>
    <p:restoredTop sz="94660"/>
  </p:normalViewPr>
  <p:slideViewPr>
    <p:cSldViewPr snapToGrid="0">
      <p:cViewPr varScale="1">
        <p:scale>
          <a:sx n="87" d="100"/>
          <a:sy n="87" d="100"/>
        </p:scale>
        <p:origin x="43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4DC92-4B8B-B6D3-CA01-923F2B7307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DO"/>
          </a:p>
        </p:txBody>
      </p:sp>
      <p:sp>
        <p:nvSpPr>
          <p:cNvPr id="3" name="Subtitle 2">
            <a:extLst>
              <a:ext uri="{FF2B5EF4-FFF2-40B4-BE49-F238E27FC236}">
                <a16:creationId xmlns:a16="http://schemas.microsoft.com/office/drawing/2014/main" id="{F13BAC21-23C7-BE3E-5AEB-9D3AE99A9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DO"/>
          </a:p>
        </p:txBody>
      </p:sp>
      <p:sp>
        <p:nvSpPr>
          <p:cNvPr id="4" name="Date Placeholder 3">
            <a:extLst>
              <a:ext uri="{FF2B5EF4-FFF2-40B4-BE49-F238E27FC236}">
                <a16:creationId xmlns:a16="http://schemas.microsoft.com/office/drawing/2014/main" id="{5B1D0D02-3C28-0099-8FA4-3FB311F9CF0E}"/>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5" name="Footer Placeholder 4">
            <a:extLst>
              <a:ext uri="{FF2B5EF4-FFF2-40B4-BE49-F238E27FC236}">
                <a16:creationId xmlns:a16="http://schemas.microsoft.com/office/drawing/2014/main" id="{E6EC8132-32CE-E1EE-7E02-27B5E05144F7}"/>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F00A1786-CAC1-93EF-40FC-93121CCBC8FF}"/>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3573575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C94E4-C287-AF9D-5BB0-089EBD74F8BE}"/>
              </a:ext>
            </a:extLst>
          </p:cNvPr>
          <p:cNvSpPr>
            <a:spLocks noGrp="1"/>
          </p:cNvSpPr>
          <p:nvPr>
            <p:ph type="title"/>
          </p:nvPr>
        </p:nvSpPr>
        <p:spPr/>
        <p:txBody>
          <a:bodyPr/>
          <a:lstStyle/>
          <a:p>
            <a:r>
              <a:rPr lang="en-US"/>
              <a:t>Click to edit Master title style</a:t>
            </a:r>
            <a:endParaRPr lang="es-DO"/>
          </a:p>
        </p:txBody>
      </p:sp>
      <p:sp>
        <p:nvSpPr>
          <p:cNvPr id="3" name="Vertical Text Placeholder 2">
            <a:extLst>
              <a:ext uri="{FF2B5EF4-FFF2-40B4-BE49-F238E27FC236}">
                <a16:creationId xmlns:a16="http://schemas.microsoft.com/office/drawing/2014/main" id="{5873ACB1-401C-5109-60E4-64E9EEB5A2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Date Placeholder 3">
            <a:extLst>
              <a:ext uri="{FF2B5EF4-FFF2-40B4-BE49-F238E27FC236}">
                <a16:creationId xmlns:a16="http://schemas.microsoft.com/office/drawing/2014/main" id="{9DA04513-AA7A-80DA-6393-C52B3D4D736B}"/>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5" name="Footer Placeholder 4">
            <a:extLst>
              <a:ext uri="{FF2B5EF4-FFF2-40B4-BE49-F238E27FC236}">
                <a16:creationId xmlns:a16="http://schemas.microsoft.com/office/drawing/2014/main" id="{48F79846-04FB-AA15-1F2A-7A13774F27A9}"/>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48083BBC-6141-30B2-9F3C-BBBDB7F6E13A}"/>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3369072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76490E-DBE5-7ED3-F211-340C731438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DO"/>
          </a:p>
        </p:txBody>
      </p:sp>
      <p:sp>
        <p:nvSpPr>
          <p:cNvPr id="3" name="Vertical Text Placeholder 2">
            <a:extLst>
              <a:ext uri="{FF2B5EF4-FFF2-40B4-BE49-F238E27FC236}">
                <a16:creationId xmlns:a16="http://schemas.microsoft.com/office/drawing/2014/main" id="{78265B4F-4330-78DA-324E-56A8FE6B76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Date Placeholder 3">
            <a:extLst>
              <a:ext uri="{FF2B5EF4-FFF2-40B4-BE49-F238E27FC236}">
                <a16:creationId xmlns:a16="http://schemas.microsoft.com/office/drawing/2014/main" id="{6545FB32-8111-8137-6548-56A126741348}"/>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5" name="Footer Placeholder 4">
            <a:extLst>
              <a:ext uri="{FF2B5EF4-FFF2-40B4-BE49-F238E27FC236}">
                <a16:creationId xmlns:a16="http://schemas.microsoft.com/office/drawing/2014/main" id="{3B5342DD-4841-0E65-EDEB-B6B66CDFA649}"/>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C31610EB-D912-F098-94CB-BBB595991522}"/>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360193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E38C4-AB52-CDC9-F01F-48088D7C51F2}"/>
              </a:ext>
            </a:extLst>
          </p:cNvPr>
          <p:cNvSpPr>
            <a:spLocks noGrp="1"/>
          </p:cNvSpPr>
          <p:nvPr>
            <p:ph type="title"/>
          </p:nvPr>
        </p:nvSpPr>
        <p:spPr/>
        <p:txBody>
          <a:bodyPr/>
          <a:lstStyle/>
          <a:p>
            <a:r>
              <a:rPr lang="en-US"/>
              <a:t>Click to edit Master title style</a:t>
            </a:r>
            <a:endParaRPr lang="es-DO"/>
          </a:p>
        </p:txBody>
      </p:sp>
      <p:sp>
        <p:nvSpPr>
          <p:cNvPr id="3" name="Content Placeholder 2">
            <a:extLst>
              <a:ext uri="{FF2B5EF4-FFF2-40B4-BE49-F238E27FC236}">
                <a16:creationId xmlns:a16="http://schemas.microsoft.com/office/drawing/2014/main" id="{B376869B-B0E6-8995-5C75-96720E14AA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Date Placeholder 3">
            <a:extLst>
              <a:ext uri="{FF2B5EF4-FFF2-40B4-BE49-F238E27FC236}">
                <a16:creationId xmlns:a16="http://schemas.microsoft.com/office/drawing/2014/main" id="{2F9D28C8-DFF6-07B4-3DB5-CDB5E71665E6}"/>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5" name="Footer Placeholder 4">
            <a:extLst>
              <a:ext uri="{FF2B5EF4-FFF2-40B4-BE49-F238E27FC236}">
                <a16:creationId xmlns:a16="http://schemas.microsoft.com/office/drawing/2014/main" id="{D80AA126-51DB-D4AA-9F06-96D3959A050A}"/>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6A29E819-16D7-6C73-596E-39D3A2A2A423}"/>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2781182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024D2-EB74-7C24-2D94-C16BFD5B73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DO"/>
          </a:p>
        </p:txBody>
      </p:sp>
      <p:sp>
        <p:nvSpPr>
          <p:cNvPr id="3" name="Text Placeholder 2">
            <a:extLst>
              <a:ext uri="{FF2B5EF4-FFF2-40B4-BE49-F238E27FC236}">
                <a16:creationId xmlns:a16="http://schemas.microsoft.com/office/drawing/2014/main" id="{D94E8BB7-7DFA-EA82-F594-1532DEC299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66239D-625E-3ACB-273A-C344EE5D0BBF}"/>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5" name="Footer Placeholder 4">
            <a:extLst>
              <a:ext uri="{FF2B5EF4-FFF2-40B4-BE49-F238E27FC236}">
                <a16:creationId xmlns:a16="http://schemas.microsoft.com/office/drawing/2014/main" id="{A601952C-2E90-915A-5970-A2C1A0D144F0}"/>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6FFC3573-8554-4841-B8A1-021C3F8FC3AB}"/>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54095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A41AA-0D1E-DA04-E292-0ECAD37831EB}"/>
              </a:ext>
            </a:extLst>
          </p:cNvPr>
          <p:cNvSpPr>
            <a:spLocks noGrp="1"/>
          </p:cNvSpPr>
          <p:nvPr>
            <p:ph type="title"/>
          </p:nvPr>
        </p:nvSpPr>
        <p:spPr/>
        <p:txBody>
          <a:bodyPr/>
          <a:lstStyle/>
          <a:p>
            <a:r>
              <a:rPr lang="en-US"/>
              <a:t>Click to edit Master title style</a:t>
            </a:r>
            <a:endParaRPr lang="es-DO"/>
          </a:p>
        </p:txBody>
      </p:sp>
      <p:sp>
        <p:nvSpPr>
          <p:cNvPr id="3" name="Content Placeholder 2">
            <a:extLst>
              <a:ext uri="{FF2B5EF4-FFF2-40B4-BE49-F238E27FC236}">
                <a16:creationId xmlns:a16="http://schemas.microsoft.com/office/drawing/2014/main" id="{3A339793-B071-1829-12A8-58FAC617A7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Content Placeholder 3">
            <a:extLst>
              <a:ext uri="{FF2B5EF4-FFF2-40B4-BE49-F238E27FC236}">
                <a16:creationId xmlns:a16="http://schemas.microsoft.com/office/drawing/2014/main" id="{49CC9B0E-7097-FAB7-6999-83F4B09E2B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5" name="Date Placeholder 4">
            <a:extLst>
              <a:ext uri="{FF2B5EF4-FFF2-40B4-BE49-F238E27FC236}">
                <a16:creationId xmlns:a16="http://schemas.microsoft.com/office/drawing/2014/main" id="{08C82D76-B217-F218-DAA0-F453D975F30D}"/>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6" name="Footer Placeholder 5">
            <a:extLst>
              <a:ext uri="{FF2B5EF4-FFF2-40B4-BE49-F238E27FC236}">
                <a16:creationId xmlns:a16="http://schemas.microsoft.com/office/drawing/2014/main" id="{0C5744F0-D987-C8A7-16D2-5B7F585CF715}"/>
              </a:ext>
            </a:extLst>
          </p:cNvPr>
          <p:cNvSpPr>
            <a:spLocks noGrp="1"/>
          </p:cNvSpPr>
          <p:nvPr>
            <p:ph type="ftr" sz="quarter" idx="11"/>
          </p:nvPr>
        </p:nvSpPr>
        <p:spPr/>
        <p:txBody>
          <a:bodyPr/>
          <a:lstStyle/>
          <a:p>
            <a:endParaRPr lang="es-DO"/>
          </a:p>
        </p:txBody>
      </p:sp>
      <p:sp>
        <p:nvSpPr>
          <p:cNvPr id="7" name="Slide Number Placeholder 6">
            <a:extLst>
              <a:ext uri="{FF2B5EF4-FFF2-40B4-BE49-F238E27FC236}">
                <a16:creationId xmlns:a16="http://schemas.microsoft.com/office/drawing/2014/main" id="{0D4A1FA8-18C5-4D43-5669-3DD737FB10A5}"/>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312109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D89BA-DE0F-583C-521C-3797CB5AA9B5}"/>
              </a:ext>
            </a:extLst>
          </p:cNvPr>
          <p:cNvSpPr>
            <a:spLocks noGrp="1"/>
          </p:cNvSpPr>
          <p:nvPr>
            <p:ph type="title"/>
          </p:nvPr>
        </p:nvSpPr>
        <p:spPr>
          <a:xfrm>
            <a:off x="839788" y="365125"/>
            <a:ext cx="10515600" cy="1325563"/>
          </a:xfrm>
        </p:spPr>
        <p:txBody>
          <a:bodyPr/>
          <a:lstStyle/>
          <a:p>
            <a:r>
              <a:rPr lang="en-US"/>
              <a:t>Click to edit Master title style</a:t>
            </a:r>
            <a:endParaRPr lang="es-DO"/>
          </a:p>
        </p:txBody>
      </p:sp>
      <p:sp>
        <p:nvSpPr>
          <p:cNvPr id="3" name="Text Placeholder 2">
            <a:extLst>
              <a:ext uri="{FF2B5EF4-FFF2-40B4-BE49-F238E27FC236}">
                <a16:creationId xmlns:a16="http://schemas.microsoft.com/office/drawing/2014/main" id="{BA0E3EEF-B976-4045-F930-CDA6AA80E4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00B761-1A2B-11A4-D787-E28523D154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5" name="Text Placeholder 4">
            <a:extLst>
              <a:ext uri="{FF2B5EF4-FFF2-40B4-BE49-F238E27FC236}">
                <a16:creationId xmlns:a16="http://schemas.microsoft.com/office/drawing/2014/main" id="{8207F3C3-BDEE-618A-4BAB-41E6C9EA5C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B78700-0238-8F9E-7460-BAA698F7BC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7" name="Date Placeholder 6">
            <a:extLst>
              <a:ext uri="{FF2B5EF4-FFF2-40B4-BE49-F238E27FC236}">
                <a16:creationId xmlns:a16="http://schemas.microsoft.com/office/drawing/2014/main" id="{01672477-4C4D-BEA6-8770-A390B124A972}"/>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8" name="Footer Placeholder 7">
            <a:extLst>
              <a:ext uri="{FF2B5EF4-FFF2-40B4-BE49-F238E27FC236}">
                <a16:creationId xmlns:a16="http://schemas.microsoft.com/office/drawing/2014/main" id="{94AFAFD2-666D-5C23-E5DB-7E4EEB9394B5}"/>
              </a:ext>
            </a:extLst>
          </p:cNvPr>
          <p:cNvSpPr>
            <a:spLocks noGrp="1"/>
          </p:cNvSpPr>
          <p:nvPr>
            <p:ph type="ftr" sz="quarter" idx="11"/>
          </p:nvPr>
        </p:nvSpPr>
        <p:spPr/>
        <p:txBody>
          <a:bodyPr/>
          <a:lstStyle/>
          <a:p>
            <a:endParaRPr lang="es-DO"/>
          </a:p>
        </p:txBody>
      </p:sp>
      <p:sp>
        <p:nvSpPr>
          <p:cNvPr id="9" name="Slide Number Placeholder 8">
            <a:extLst>
              <a:ext uri="{FF2B5EF4-FFF2-40B4-BE49-F238E27FC236}">
                <a16:creationId xmlns:a16="http://schemas.microsoft.com/office/drawing/2014/main" id="{498CFE24-FD4C-4FF9-B43F-4629453C11F2}"/>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225492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EF226-97C1-F02C-054F-D550099B8386}"/>
              </a:ext>
            </a:extLst>
          </p:cNvPr>
          <p:cNvSpPr>
            <a:spLocks noGrp="1"/>
          </p:cNvSpPr>
          <p:nvPr>
            <p:ph type="title"/>
          </p:nvPr>
        </p:nvSpPr>
        <p:spPr/>
        <p:txBody>
          <a:bodyPr/>
          <a:lstStyle/>
          <a:p>
            <a:r>
              <a:rPr lang="en-US"/>
              <a:t>Click to edit Master title style</a:t>
            </a:r>
            <a:endParaRPr lang="es-DO"/>
          </a:p>
        </p:txBody>
      </p:sp>
      <p:sp>
        <p:nvSpPr>
          <p:cNvPr id="3" name="Date Placeholder 2">
            <a:extLst>
              <a:ext uri="{FF2B5EF4-FFF2-40B4-BE49-F238E27FC236}">
                <a16:creationId xmlns:a16="http://schemas.microsoft.com/office/drawing/2014/main" id="{C01E25F0-5FF2-DDD1-24A2-CB8CB154CC28}"/>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4" name="Footer Placeholder 3">
            <a:extLst>
              <a:ext uri="{FF2B5EF4-FFF2-40B4-BE49-F238E27FC236}">
                <a16:creationId xmlns:a16="http://schemas.microsoft.com/office/drawing/2014/main" id="{03626886-D7F4-1D82-1F92-04F51D4C3240}"/>
              </a:ext>
            </a:extLst>
          </p:cNvPr>
          <p:cNvSpPr>
            <a:spLocks noGrp="1"/>
          </p:cNvSpPr>
          <p:nvPr>
            <p:ph type="ftr" sz="quarter" idx="11"/>
          </p:nvPr>
        </p:nvSpPr>
        <p:spPr/>
        <p:txBody>
          <a:bodyPr/>
          <a:lstStyle/>
          <a:p>
            <a:endParaRPr lang="es-DO"/>
          </a:p>
        </p:txBody>
      </p:sp>
      <p:sp>
        <p:nvSpPr>
          <p:cNvPr id="5" name="Slide Number Placeholder 4">
            <a:extLst>
              <a:ext uri="{FF2B5EF4-FFF2-40B4-BE49-F238E27FC236}">
                <a16:creationId xmlns:a16="http://schemas.microsoft.com/office/drawing/2014/main" id="{17CAF015-928D-B631-1807-BFF7754B76F6}"/>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913999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160D4D-A80C-CD22-1B47-C09114C110A0}"/>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3" name="Footer Placeholder 2">
            <a:extLst>
              <a:ext uri="{FF2B5EF4-FFF2-40B4-BE49-F238E27FC236}">
                <a16:creationId xmlns:a16="http://schemas.microsoft.com/office/drawing/2014/main" id="{828F59B7-26CC-DD51-D762-CB0C5C118A1F}"/>
              </a:ext>
            </a:extLst>
          </p:cNvPr>
          <p:cNvSpPr>
            <a:spLocks noGrp="1"/>
          </p:cNvSpPr>
          <p:nvPr>
            <p:ph type="ftr" sz="quarter" idx="11"/>
          </p:nvPr>
        </p:nvSpPr>
        <p:spPr/>
        <p:txBody>
          <a:bodyPr/>
          <a:lstStyle/>
          <a:p>
            <a:endParaRPr lang="es-DO"/>
          </a:p>
        </p:txBody>
      </p:sp>
      <p:sp>
        <p:nvSpPr>
          <p:cNvPr id="4" name="Slide Number Placeholder 3">
            <a:extLst>
              <a:ext uri="{FF2B5EF4-FFF2-40B4-BE49-F238E27FC236}">
                <a16:creationId xmlns:a16="http://schemas.microsoft.com/office/drawing/2014/main" id="{B943F10E-5434-2CAD-B262-41E42F906CD4}"/>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492855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9317-B4CD-5A42-C968-362AAF5252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DO"/>
          </a:p>
        </p:txBody>
      </p:sp>
      <p:sp>
        <p:nvSpPr>
          <p:cNvPr id="3" name="Content Placeholder 2">
            <a:extLst>
              <a:ext uri="{FF2B5EF4-FFF2-40B4-BE49-F238E27FC236}">
                <a16:creationId xmlns:a16="http://schemas.microsoft.com/office/drawing/2014/main" id="{637A7BBD-5B60-9AF4-42D6-A8FD3DE9D9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Text Placeholder 3">
            <a:extLst>
              <a:ext uri="{FF2B5EF4-FFF2-40B4-BE49-F238E27FC236}">
                <a16:creationId xmlns:a16="http://schemas.microsoft.com/office/drawing/2014/main" id="{1E487B87-D267-7655-76DB-5204B9918A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34B576-DCEE-60ED-0DA1-5131EAF7983C}"/>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6" name="Footer Placeholder 5">
            <a:extLst>
              <a:ext uri="{FF2B5EF4-FFF2-40B4-BE49-F238E27FC236}">
                <a16:creationId xmlns:a16="http://schemas.microsoft.com/office/drawing/2014/main" id="{B6D8BEFF-F2F4-084E-C2D5-7AC1837099B3}"/>
              </a:ext>
            </a:extLst>
          </p:cNvPr>
          <p:cNvSpPr>
            <a:spLocks noGrp="1"/>
          </p:cNvSpPr>
          <p:nvPr>
            <p:ph type="ftr" sz="quarter" idx="11"/>
          </p:nvPr>
        </p:nvSpPr>
        <p:spPr/>
        <p:txBody>
          <a:bodyPr/>
          <a:lstStyle/>
          <a:p>
            <a:endParaRPr lang="es-DO"/>
          </a:p>
        </p:txBody>
      </p:sp>
      <p:sp>
        <p:nvSpPr>
          <p:cNvPr id="7" name="Slide Number Placeholder 6">
            <a:extLst>
              <a:ext uri="{FF2B5EF4-FFF2-40B4-BE49-F238E27FC236}">
                <a16:creationId xmlns:a16="http://schemas.microsoft.com/office/drawing/2014/main" id="{60242EA5-8122-CAE9-DF58-EADE93560EFC}"/>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2611396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88EE8-6857-BD7E-E773-E1A936B5C0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DO"/>
          </a:p>
        </p:txBody>
      </p:sp>
      <p:sp>
        <p:nvSpPr>
          <p:cNvPr id="3" name="Picture Placeholder 2">
            <a:extLst>
              <a:ext uri="{FF2B5EF4-FFF2-40B4-BE49-F238E27FC236}">
                <a16:creationId xmlns:a16="http://schemas.microsoft.com/office/drawing/2014/main" id="{20544FB2-83F7-DEB3-4C15-3D55CDD665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Text Placeholder 3">
            <a:extLst>
              <a:ext uri="{FF2B5EF4-FFF2-40B4-BE49-F238E27FC236}">
                <a16:creationId xmlns:a16="http://schemas.microsoft.com/office/drawing/2014/main" id="{B5E92D8D-20F7-877D-6E24-7DC3FCFC22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CE7A57-E3E2-2169-6549-211F580F0721}"/>
              </a:ext>
            </a:extLst>
          </p:cNvPr>
          <p:cNvSpPr>
            <a:spLocks noGrp="1"/>
          </p:cNvSpPr>
          <p:nvPr>
            <p:ph type="dt" sz="half" idx="10"/>
          </p:nvPr>
        </p:nvSpPr>
        <p:spPr/>
        <p:txBody>
          <a:bodyPr/>
          <a:lstStyle/>
          <a:p>
            <a:fld id="{2F3189D3-C35E-44F6-977B-1E82B70233DC}" type="datetimeFigureOut">
              <a:rPr lang="es-DO" smtClean="0"/>
              <a:t>16/2/2024</a:t>
            </a:fld>
            <a:endParaRPr lang="es-DO"/>
          </a:p>
        </p:txBody>
      </p:sp>
      <p:sp>
        <p:nvSpPr>
          <p:cNvPr id="6" name="Footer Placeholder 5">
            <a:extLst>
              <a:ext uri="{FF2B5EF4-FFF2-40B4-BE49-F238E27FC236}">
                <a16:creationId xmlns:a16="http://schemas.microsoft.com/office/drawing/2014/main" id="{D7CB75E7-737A-1CB1-C1D9-64EDC6F7A96B}"/>
              </a:ext>
            </a:extLst>
          </p:cNvPr>
          <p:cNvSpPr>
            <a:spLocks noGrp="1"/>
          </p:cNvSpPr>
          <p:nvPr>
            <p:ph type="ftr" sz="quarter" idx="11"/>
          </p:nvPr>
        </p:nvSpPr>
        <p:spPr/>
        <p:txBody>
          <a:bodyPr/>
          <a:lstStyle/>
          <a:p>
            <a:endParaRPr lang="es-DO"/>
          </a:p>
        </p:txBody>
      </p:sp>
      <p:sp>
        <p:nvSpPr>
          <p:cNvPr id="7" name="Slide Number Placeholder 6">
            <a:extLst>
              <a:ext uri="{FF2B5EF4-FFF2-40B4-BE49-F238E27FC236}">
                <a16:creationId xmlns:a16="http://schemas.microsoft.com/office/drawing/2014/main" id="{D3A97E87-D10E-AABB-79EC-F3FB0E3B7D14}"/>
              </a:ext>
            </a:extLst>
          </p:cNvPr>
          <p:cNvSpPr>
            <a:spLocks noGrp="1"/>
          </p:cNvSpPr>
          <p:nvPr>
            <p:ph type="sldNum" sz="quarter" idx="12"/>
          </p:nvPr>
        </p:nvSpPr>
        <p:spPr/>
        <p:txBody>
          <a:bodyPr/>
          <a:lstStyle/>
          <a:p>
            <a:fld id="{DFE7F638-9FE4-408A-82F0-94430A17833C}" type="slidenum">
              <a:rPr lang="es-DO" smtClean="0"/>
              <a:t>‹#›</a:t>
            </a:fld>
            <a:endParaRPr lang="es-DO"/>
          </a:p>
        </p:txBody>
      </p:sp>
    </p:spTree>
    <p:extLst>
      <p:ext uri="{BB962C8B-B14F-4D97-AF65-F5344CB8AC3E}">
        <p14:creationId xmlns:p14="http://schemas.microsoft.com/office/powerpoint/2010/main" val="351555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091F90-721C-74F8-FC3C-0DC43EB652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DO"/>
          </a:p>
        </p:txBody>
      </p:sp>
      <p:sp>
        <p:nvSpPr>
          <p:cNvPr id="3" name="Text Placeholder 2">
            <a:extLst>
              <a:ext uri="{FF2B5EF4-FFF2-40B4-BE49-F238E27FC236}">
                <a16:creationId xmlns:a16="http://schemas.microsoft.com/office/drawing/2014/main" id="{6F956014-1436-7658-61E6-3624D42EB4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Date Placeholder 3">
            <a:extLst>
              <a:ext uri="{FF2B5EF4-FFF2-40B4-BE49-F238E27FC236}">
                <a16:creationId xmlns:a16="http://schemas.microsoft.com/office/drawing/2014/main" id="{AFAD5ACA-EF3E-D786-4F0C-9CB409AF21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189D3-C35E-44F6-977B-1E82B70233DC}" type="datetimeFigureOut">
              <a:rPr lang="es-DO" smtClean="0"/>
              <a:t>16/2/2024</a:t>
            </a:fld>
            <a:endParaRPr lang="es-DO"/>
          </a:p>
        </p:txBody>
      </p:sp>
      <p:sp>
        <p:nvSpPr>
          <p:cNvPr id="5" name="Footer Placeholder 4">
            <a:extLst>
              <a:ext uri="{FF2B5EF4-FFF2-40B4-BE49-F238E27FC236}">
                <a16:creationId xmlns:a16="http://schemas.microsoft.com/office/drawing/2014/main" id="{A31CDF37-D24E-2A13-5772-98D5E2262E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DO"/>
          </a:p>
        </p:txBody>
      </p:sp>
      <p:sp>
        <p:nvSpPr>
          <p:cNvPr id="6" name="Slide Number Placeholder 5">
            <a:extLst>
              <a:ext uri="{FF2B5EF4-FFF2-40B4-BE49-F238E27FC236}">
                <a16:creationId xmlns:a16="http://schemas.microsoft.com/office/drawing/2014/main" id="{2A620DE5-9D23-597B-CAA2-BA82230F4D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7F638-9FE4-408A-82F0-94430A17833C}" type="slidenum">
              <a:rPr lang="es-DO" smtClean="0"/>
              <a:t>‹#›</a:t>
            </a:fld>
            <a:endParaRPr lang="es-DO"/>
          </a:p>
        </p:txBody>
      </p:sp>
    </p:spTree>
    <p:extLst>
      <p:ext uri="{BB962C8B-B14F-4D97-AF65-F5344CB8AC3E}">
        <p14:creationId xmlns:p14="http://schemas.microsoft.com/office/powerpoint/2010/main" val="1875105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64">
            <a:extLst>
              <a:ext uri="{FF2B5EF4-FFF2-40B4-BE49-F238E27FC236}">
                <a16:creationId xmlns:a16="http://schemas.microsoft.com/office/drawing/2014/main" id="{A6DD27B5-BBFC-1AF0-5DC6-EB0A462A1D74}"/>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FCD5CFDE-65F1-65F3-D523-28700B0247D3}"/>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9ABAB810-9A71-7C1E-30C9-C8B275E4D6E5}"/>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75E3A6A2-2642-150C-5DDB-BAC5AA9D06AA}"/>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AB1DC7A0-5159-960A-280C-546C8A26AAC8}"/>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13001826-A48F-9753-CE5A-3A39EC7CE5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86739BBD-5F11-9E79-A4D1-092BDCB89626}"/>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285C6E87-D97C-E572-7B6D-644403232D84}"/>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DD5B2717-969B-6AE7-4DC0-11BA81EFE518}"/>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57" name="TextBox 56">
            <a:extLst>
              <a:ext uri="{FF2B5EF4-FFF2-40B4-BE49-F238E27FC236}">
                <a16:creationId xmlns:a16="http://schemas.microsoft.com/office/drawing/2014/main" id="{C6FD9C5C-84F5-C87D-C579-AABDFFAE1AA2}"/>
              </a:ext>
            </a:extLst>
          </p:cNvPr>
          <p:cNvSpPr txBox="1"/>
          <p:nvPr/>
        </p:nvSpPr>
        <p:spPr>
          <a:xfrm>
            <a:off x="1981234" y="146784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
        <p:nvSpPr>
          <p:cNvPr id="9" name="TextBox 8">
            <a:extLst>
              <a:ext uri="{FF2B5EF4-FFF2-40B4-BE49-F238E27FC236}">
                <a16:creationId xmlns:a16="http://schemas.microsoft.com/office/drawing/2014/main" id="{DFE5DFC5-ABB7-DAE3-56A5-6C51D84D960C}"/>
              </a:ext>
            </a:extLst>
          </p:cNvPr>
          <p:cNvSpPr txBox="1"/>
          <p:nvPr/>
        </p:nvSpPr>
        <p:spPr>
          <a:xfrm>
            <a:off x="1582340" y="1987124"/>
            <a:ext cx="8732042" cy="400110"/>
          </a:xfrm>
          <a:prstGeom prst="rect">
            <a:avLst/>
          </a:prstGeom>
          <a:noFill/>
        </p:spPr>
        <p:txBody>
          <a:bodyPr wrap="square">
            <a:spAutoFit/>
          </a:bodyPr>
          <a:lstStyle/>
          <a:p>
            <a:pPr algn="ctr"/>
            <a:r>
              <a:rPr lang="es-ES"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Componente Contingente de Respuesta a Emergencias</a:t>
            </a:r>
            <a:r>
              <a:rPr lang="es-E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s-ES" sz="20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r>
              <a:rPr lang="es-ES" sz="2000" b="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CERC</a:t>
            </a:r>
            <a:r>
              <a:rPr lang="es-ES" sz="2000" b="1" dirty="0">
                <a:solidFill>
                  <a:srgbClr val="FF0000"/>
                </a:solidFill>
                <a:latin typeface="Calibri" panose="020F0502020204030204" pitchFamily="34" charset="0"/>
                <a:ea typeface="Calibri" panose="020F0502020204030204" pitchFamily="34" charset="0"/>
                <a:cs typeface="Arial" panose="020B0604020202020204" pitchFamily="34" charset="0"/>
              </a:rPr>
              <a:t>-</a:t>
            </a:r>
            <a:r>
              <a:rPr lang="es-ES"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s-ES"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(por sus siglas en inglés)</a:t>
            </a:r>
            <a:endParaRPr lang="es-DO" dirty="0">
              <a:solidFill>
                <a:srgbClr val="FF0000"/>
              </a:solidFill>
            </a:endParaRPr>
          </a:p>
        </p:txBody>
      </p:sp>
      <p:sp>
        <p:nvSpPr>
          <p:cNvPr id="10" name="TextBox 9">
            <a:extLst>
              <a:ext uri="{FF2B5EF4-FFF2-40B4-BE49-F238E27FC236}">
                <a16:creationId xmlns:a16="http://schemas.microsoft.com/office/drawing/2014/main" id="{C679DAB6-B82A-9664-3927-C3474C3FB931}"/>
              </a:ext>
            </a:extLst>
          </p:cNvPr>
          <p:cNvSpPr txBox="1"/>
          <p:nvPr/>
        </p:nvSpPr>
        <p:spPr>
          <a:xfrm>
            <a:off x="3527763" y="2475626"/>
            <a:ext cx="7996569" cy="3970318"/>
          </a:xfrm>
          <a:prstGeom prst="rect">
            <a:avLst/>
          </a:prstGeom>
          <a:noFill/>
        </p:spPr>
        <p:txBody>
          <a:bodyPr wrap="square" rtlCol="0">
            <a:spAutoFit/>
          </a:bodyPr>
          <a:lstStyle/>
          <a:p>
            <a:pPr algn="just"/>
            <a:r>
              <a:rPr lang="es-ES" b="1" dirty="0">
                <a:latin typeface="Calibri" panose="020F0502020204030204" pitchFamily="34" charset="0"/>
                <a:ea typeface="Calibri" panose="020F0502020204030204" pitchFamily="34" charset="0"/>
                <a:cs typeface="Times New Roman" panose="02020603050405020304" pitchFamily="18" charset="0"/>
              </a:rPr>
              <a:t>O</a:t>
            </a:r>
            <a:r>
              <a:rPr lang="es-ES" sz="1800" b="1" dirty="0">
                <a:effectLst/>
                <a:latin typeface="Calibri" panose="020F0502020204030204" pitchFamily="34" charset="0"/>
                <a:ea typeface="Calibri" panose="020F0502020204030204" pitchFamily="34" charset="0"/>
                <a:cs typeface="Times New Roman" panose="02020603050405020304" pitchFamily="18" charset="0"/>
              </a:rPr>
              <a:t>bjetivo del componente </a:t>
            </a:r>
            <a:r>
              <a:rPr lang="es-ES" sz="1800" b="1" dirty="0" err="1">
                <a:effectLst/>
                <a:latin typeface="Calibri" panose="020F0502020204030204" pitchFamily="34" charset="0"/>
                <a:ea typeface="Calibri" panose="020F0502020204030204" pitchFamily="34" charset="0"/>
                <a:cs typeface="Times New Roman" panose="02020603050405020304" pitchFamily="18" charset="0"/>
              </a:rPr>
              <a:t>CERC</a:t>
            </a:r>
            <a:r>
              <a:rPr lang="es-ES" b="1" dirty="0">
                <a:latin typeface="Calibri" panose="020F0502020204030204" pitchFamily="34" charset="0"/>
                <a:ea typeface="Calibri" panose="020F0502020204030204" pitchFamily="34" charset="0"/>
                <a:cs typeface="Times New Roman" panose="02020603050405020304" pitchFamily="18" charset="0"/>
              </a:rPr>
              <a:t>:</a:t>
            </a:r>
          </a:p>
          <a:p>
            <a:pPr algn="just"/>
            <a:r>
              <a:rPr lang="en-US" u="sng" dirty="0" err="1">
                <a:latin typeface="Calibri" panose="020F0502020204030204" pitchFamily="34" charset="0"/>
                <a:ea typeface="Calibri" panose="020F0502020204030204" pitchFamily="34" charset="0"/>
                <a:cs typeface="Arial" panose="020B0604020202020204" pitchFamily="34" charset="0"/>
              </a:rPr>
              <a:t>F</a:t>
            </a:r>
            <a:r>
              <a:rPr lang="en-US" sz="1800" u="sng" dirty="0" err="1">
                <a:effectLst/>
                <a:latin typeface="Calibri" panose="020F0502020204030204" pitchFamily="34" charset="0"/>
                <a:ea typeface="Calibri" panose="020F0502020204030204" pitchFamily="34" charset="0"/>
                <a:cs typeface="Arial" panose="020B0604020202020204" pitchFamily="34" charset="0"/>
              </a:rPr>
              <a:t>ortalecer</a:t>
            </a:r>
            <a:r>
              <a:rPr lang="en-US" sz="1800" u="sng" dirty="0">
                <a:effectLst/>
                <a:latin typeface="Calibri" panose="020F0502020204030204" pitchFamily="34" charset="0"/>
                <a:ea typeface="Calibri" panose="020F0502020204030204" pitchFamily="34" charset="0"/>
                <a:cs typeface="Arial" panose="020B0604020202020204" pitchFamily="34" charset="0"/>
              </a:rPr>
              <a:t> la </a:t>
            </a:r>
            <a:r>
              <a:rPr lang="en-US" sz="1800" u="sng" dirty="0" err="1">
                <a:effectLst/>
                <a:latin typeface="Calibri" panose="020F0502020204030204" pitchFamily="34" charset="0"/>
                <a:ea typeface="Calibri" panose="020F0502020204030204" pitchFamily="34" charset="0"/>
                <a:cs typeface="Arial" panose="020B0604020202020204" pitchFamily="34" charset="0"/>
              </a:rPr>
              <a:t>capacidad</a:t>
            </a:r>
            <a:r>
              <a:rPr lang="en-US" sz="1800" u="sng" dirty="0">
                <a:effectLst/>
                <a:latin typeface="Calibri" panose="020F0502020204030204" pitchFamily="34" charset="0"/>
                <a:ea typeface="Calibri" panose="020F0502020204030204" pitchFamily="34" charset="0"/>
                <a:cs typeface="Arial" panose="020B0604020202020204" pitchFamily="34" charset="0"/>
              </a:rPr>
              <a:t> de República Dominicana para responder de forma </a:t>
            </a:r>
            <a:r>
              <a:rPr lang="en-US" sz="1800" u="sng" dirty="0" err="1">
                <a:effectLst/>
                <a:latin typeface="Calibri" panose="020F0502020204030204" pitchFamily="34" charset="0"/>
                <a:ea typeface="Calibri" panose="020F0502020204030204" pitchFamily="34" charset="0"/>
                <a:cs typeface="Arial" panose="020B0604020202020204" pitchFamily="34" charset="0"/>
              </a:rPr>
              <a:t>inmediata</a:t>
            </a:r>
            <a:r>
              <a:rPr lang="en-US" sz="1800" u="sng" dirty="0">
                <a:effectLst/>
                <a:latin typeface="Calibri" panose="020F0502020204030204" pitchFamily="34" charset="0"/>
                <a:ea typeface="Calibri" panose="020F0502020204030204" pitchFamily="34" charset="0"/>
                <a:cs typeface="Arial" panose="020B0604020202020204" pitchFamily="34" charset="0"/>
              </a:rPr>
              <a:t> y </a:t>
            </a:r>
            <a:r>
              <a:rPr lang="en-US" sz="1800" u="sng" dirty="0" err="1">
                <a:effectLst/>
                <a:latin typeface="Calibri" panose="020F0502020204030204" pitchFamily="34" charset="0"/>
                <a:ea typeface="Calibri" panose="020F0502020204030204" pitchFamily="34" charset="0"/>
                <a:cs typeface="Arial" panose="020B0604020202020204" pitchFamily="34" charset="0"/>
              </a:rPr>
              <a:t>eficaz</a:t>
            </a:r>
            <a:r>
              <a:rPr lang="en-US" sz="1800" u="sng" dirty="0">
                <a:effectLst/>
                <a:latin typeface="Calibri" panose="020F0502020204030204" pitchFamily="34" charset="0"/>
                <a:ea typeface="Calibri" panose="020F0502020204030204" pitchFamily="34" charset="0"/>
                <a:cs typeface="Arial" panose="020B0604020202020204" pitchFamily="34" charset="0"/>
              </a:rPr>
              <a:t> a </a:t>
            </a:r>
            <a:r>
              <a:rPr lang="en-US" sz="1800" u="sng" dirty="0" err="1">
                <a:effectLst/>
                <a:latin typeface="Calibri" panose="020F0502020204030204" pitchFamily="34" charset="0"/>
                <a:ea typeface="Calibri" panose="020F0502020204030204" pitchFamily="34" charset="0"/>
                <a:cs typeface="Arial" panose="020B0604020202020204" pitchFamily="34" charset="0"/>
              </a:rPr>
              <a:t>una</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emergencia</a:t>
            </a:r>
            <a:r>
              <a:rPr lang="en-US" sz="1800" u="sng" dirty="0">
                <a:effectLst/>
                <a:latin typeface="Calibri" panose="020F0502020204030204" pitchFamily="34" charset="0"/>
                <a:ea typeface="Calibri" panose="020F0502020204030204" pitchFamily="34" charset="0"/>
                <a:cs typeface="Arial" panose="020B0604020202020204" pitchFamily="34" charset="0"/>
              </a:rPr>
              <a:t>/</a:t>
            </a:r>
            <a:r>
              <a:rPr lang="en-US" sz="1800" u="sng" dirty="0" err="1">
                <a:effectLst/>
                <a:latin typeface="Calibri" panose="020F0502020204030204" pitchFamily="34" charset="0"/>
                <a:ea typeface="Calibri" panose="020F0502020204030204" pitchFamily="34" charset="0"/>
                <a:cs typeface="Arial" panose="020B0604020202020204" pitchFamily="34" charset="0"/>
              </a:rPr>
              <a:t>evento</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elegible</a:t>
            </a:r>
            <a:r>
              <a:rPr lang="en-US" sz="1800" u="sng" dirty="0">
                <a:effectLst/>
                <a:latin typeface="Calibri" panose="020F0502020204030204" pitchFamily="34" charset="0"/>
                <a:ea typeface="Calibri" panose="020F0502020204030204" pitchFamily="34" charset="0"/>
                <a:cs typeface="Arial" panose="020B0604020202020204" pitchFamily="34" charset="0"/>
              </a:rPr>
              <a:t>. </a:t>
            </a:r>
          </a:p>
          <a:p>
            <a:pPr algn="just"/>
            <a:r>
              <a:rPr lang="en-US" sz="1800" dirty="0">
                <a:effectLst/>
                <a:latin typeface="Calibri" panose="020F0502020204030204" pitchFamily="34" charset="0"/>
                <a:ea typeface="Calibri" panose="020F0502020204030204" pitchFamily="34" charset="0"/>
                <a:cs typeface="Arial" panose="020B0604020202020204" pitchFamily="34" charset="0"/>
              </a:rPr>
              <a:t>Es un </a:t>
            </a:r>
            <a:r>
              <a:rPr lang="en-US" sz="1800" dirty="0" err="1">
                <a:effectLst/>
                <a:latin typeface="Calibri" panose="020F0502020204030204" pitchFamily="34" charset="0"/>
                <a:ea typeface="Calibri" panose="020F0502020204030204" pitchFamily="34" charset="0"/>
                <a:cs typeface="Arial" panose="020B0604020202020204" pitchFamily="34" charset="0"/>
              </a:rPr>
              <a:t>mecanismo</a:t>
            </a:r>
            <a:r>
              <a:rPr lang="en-US" sz="1800" dirty="0">
                <a:effectLst/>
                <a:latin typeface="Calibri" panose="020F0502020204030204" pitchFamily="34" charset="0"/>
                <a:ea typeface="Calibri" panose="020F0502020204030204" pitchFamily="34" charset="0"/>
                <a:cs typeface="Arial" panose="020B0604020202020204" pitchFamily="34" charset="0"/>
              </a:rPr>
              <a:t> de </a:t>
            </a:r>
            <a:r>
              <a:rPr lang="en-US" sz="1800" dirty="0" err="1">
                <a:effectLst/>
                <a:latin typeface="Calibri" panose="020F0502020204030204" pitchFamily="34" charset="0"/>
                <a:ea typeface="Calibri" panose="020F0502020204030204" pitchFamily="34" charset="0"/>
                <a:cs typeface="Arial" panose="020B0604020202020204" pitchFamily="34" charset="0"/>
              </a:rPr>
              <a:t>financiamiento</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contingente</a:t>
            </a:r>
            <a:r>
              <a:rPr lang="en-US" sz="1800" dirty="0">
                <a:effectLst/>
                <a:latin typeface="Calibri" panose="020F0502020204030204" pitchFamily="34" charset="0"/>
                <a:ea typeface="Calibri" panose="020F0502020204030204" pitchFamily="34" charset="0"/>
                <a:cs typeface="Arial" panose="020B0604020202020204" pitchFamily="34" charset="0"/>
              </a:rPr>
              <a:t> que se </a:t>
            </a:r>
            <a:r>
              <a:rPr lang="en-US" sz="1800" dirty="0" err="1">
                <a:effectLst/>
                <a:latin typeface="Calibri" panose="020F0502020204030204" pitchFamily="34" charset="0"/>
                <a:ea typeface="Calibri" panose="020F0502020204030204" pitchFamily="34" charset="0"/>
                <a:cs typeface="Arial" panose="020B0604020202020204" pitchFamily="34" charset="0"/>
              </a:rPr>
              <a:t>encuentra</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regulado</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como</a:t>
            </a:r>
            <a:r>
              <a:rPr lang="en-US" sz="1800" dirty="0">
                <a:effectLst/>
                <a:latin typeface="Calibri" panose="020F0502020204030204" pitchFamily="34" charset="0"/>
                <a:ea typeface="Calibri" panose="020F0502020204030204" pitchFamily="34" charset="0"/>
                <a:cs typeface="Arial" panose="020B0604020202020204" pitchFamily="34" charset="0"/>
              </a:rPr>
              <a:t> un </a:t>
            </a:r>
            <a:r>
              <a:rPr lang="en-US" sz="1800" dirty="0" err="1">
                <a:effectLst/>
                <a:latin typeface="Calibri" panose="020F0502020204030204" pitchFamily="34" charset="0"/>
                <a:ea typeface="Calibri" panose="020F0502020204030204" pitchFamily="34" charset="0"/>
                <a:cs typeface="Arial" panose="020B0604020202020204" pitchFamily="34" charset="0"/>
              </a:rPr>
              <a:t>componente</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en</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el</a:t>
            </a:r>
            <a:r>
              <a:rPr lang="en-US" sz="1800" dirty="0">
                <a:effectLst/>
                <a:latin typeface="Calibri" panose="020F0502020204030204" pitchFamily="34" charset="0"/>
                <a:ea typeface="Calibri" panose="020F0502020204030204" pitchFamily="34" charset="0"/>
                <a:cs typeface="Arial" panose="020B0604020202020204" pitchFamily="34" charset="0"/>
              </a:rPr>
              <a:t> Proyecto. Este </a:t>
            </a:r>
            <a:r>
              <a:rPr lang="en-US" sz="1800" dirty="0" err="1">
                <a:effectLst/>
                <a:latin typeface="Calibri" panose="020F0502020204030204" pitchFamily="34" charset="0"/>
                <a:ea typeface="Calibri" panose="020F0502020204030204" pitchFamily="34" charset="0"/>
                <a:cs typeface="Arial" panose="020B0604020202020204" pitchFamily="34" charset="0"/>
              </a:rPr>
              <a:t>componente</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permite</a:t>
            </a:r>
            <a:r>
              <a:rPr lang="en-US" sz="1800" u="sng" dirty="0">
                <a:effectLst/>
                <a:latin typeface="Calibri" panose="020F0502020204030204" pitchFamily="34" charset="0"/>
                <a:ea typeface="Calibri" panose="020F0502020204030204" pitchFamily="34" charset="0"/>
                <a:cs typeface="Arial" panose="020B0604020202020204" pitchFamily="34" charset="0"/>
              </a:rPr>
              <a:t> un </a:t>
            </a:r>
            <a:r>
              <a:rPr lang="en-US" sz="1800" u="sng" dirty="0" err="1">
                <a:effectLst/>
                <a:latin typeface="Calibri" panose="020F0502020204030204" pitchFamily="34" charset="0"/>
                <a:ea typeface="Calibri" panose="020F0502020204030204" pitchFamily="34" charset="0"/>
                <a:cs typeface="Arial" panose="020B0604020202020204" pitchFamily="34" charset="0"/>
              </a:rPr>
              <a:t>rápido</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acceso</a:t>
            </a:r>
            <a:r>
              <a:rPr lang="en-US" sz="1800" u="sng" dirty="0">
                <a:effectLst/>
                <a:latin typeface="Calibri" panose="020F0502020204030204" pitchFamily="34" charset="0"/>
                <a:ea typeface="Calibri" panose="020F0502020204030204" pitchFamily="34" charset="0"/>
                <a:cs typeface="Arial" panose="020B0604020202020204" pitchFamily="34" charset="0"/>
              </a:rPr>
              <a:t> a recursos ante la </a:t>
            </a:r>
            <a:r>
              <a:rPr lang="en-US" sz="1800" u="sng" dirty="0" err="1">
                <a:effectLst/>
                <a:latin typeface="Calibri" panose="020F0502020204030204" pitchFamily="34" charset="0"/>
                <a:ea typeface="Calibri" panose="020F0502020204030204" pitchFamily="34" charset="0"/>
                <a:cs typeface="Arial" panose="020B0604020202020204" pitchFamily="34" charset="0"/>
              </a:rPr>
              <a:t>ocurrencia</a:t>
            </a:r>
            <a:r>
              <a:rPr lang="en-US" sz="1800" u="sng" dirty="0">
                <a:effectLst/>
                <a:latin typeface="Calibri" panose="020F0502020204030204" pitchFamily="34" charset="0"/>
                <a:ea typeface="Calibri" panose="020F0502020204030204" pitchFamily="34" charset="0"/>
                <a:cs typeface="Arial" panose="020B0604020202020204" pitchFamily="34" charset="0"/>
              </a:rPr>
              <a:t> de </a:t>
            </a:r>
            <a:r>
              <a:rPr lang="en-US" sz="1800" u="sng" dirty="0" err="1">
                <a:effectLst/>
                <a:latin typeface="Calibri" panose="020F0502020204030204" pitchFamily="34" charset="0"/>
                <a:ea typeface="Calibri" panose="020F0502020204030204" pitchFamily="34" charset="0"/>
                <a:cs typeface="Arial" panose="020B0604020202020204" pitchFamily="34" charset="0"/>
              </a:rPr>
              <a:t>una</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emergencia</a:t>
            </a:r>
            <a:r>
              <a:rPr lang="en-US" sz="1800" u="sng" dirty="0">
                <a:effectLst/>
                <a:latin typeface="Calibri" panose="020F0502020204030204" pitchFamily="34" charset="0"/>
                <a:ea typeface="Calibri" panose="020F0502020204030204" pitchFamily="34" charset="0"/>
                <a:cs typeface="Arial" panose="020B0604020202020204" pitchFamily="34" charset="0"/>
              </a:rPr>
              <a:t>/</a:t>
            </a:r>
            <a:r>
              <a:rPr lang="en-US" sz="1800" u="sng" dirty="0" err="1">
                <a:effectLst/>
                <a:latin typeface="Calibri" panose="020F0502020204030204" pitchFamily="34" charset="0"/>
                <a:ea typeface="Calibri" panose="020F0502020204030204" pitchFamily="34" charset="0"/>
                <a:cs typeface="Arial" panose="020B0604020202020204" pitchFamily="34" charset="0"/>
              </a:rPr>
              <a:t>desastre</a:t>
            </a:r>
            <a:r>
              <a:rPr lang="en-US" sz="1800" u="sng" dirty="0">
                <a:effectLst/>
                <a:latin typeface="Calibri" panose="020F0502020204030204" pitchFamily="34" charset="0"/>
                <a:ea typeface="Calibri" panose="020F0502020204030204" pitchFamily="34" charset="0"/>
                <a:cs typeface="Arial" panose="020B0604020202020204" pitchFamily="34" charset="0"/>
              </a:rPr>
              <a:t> para </a:t>
            </a:r>
            <a:r>
              <a:rPr lang="en-US" sz="1800" u="sng" dirty="0" err="1">
                <a:effectLst/>
                <a:latin typeface="Calibri" panose="020F0502020204030204" pitchFamily="34" charset="0"/>
                <a:ea typeface="Calibri" panose="020F0502020204030204" pitchFamily="34" charset="0"/>
                <a:cs typeface="Arial" panose="020B0604020202020204" pitchFamily="34" charset="0"/>
              </a:rPr>
              <a:t>financiar</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iniciativas</a:t>
            </a:r>
            <a:r>
              <a:rPr lang="en-US" sz="1800" u="sng" dirty="0">
                <a:effectLst/>
                <a:latin typeface="Calibri" panose="020F0502020204030204" pitchFamily="34" charset="0"/>
                <a:ea typeface="Calibri" panose="020F0502020204030204" pitchFamily="34" charset="0"/>
                <a:cs typeface="Arial" panose="020B0604020202020204" pitchFamily="34" charset="0"/>
              </a:rPr>
              <a:t> de </a:t>
            </a:r>
            <a:r>
              <a:rPr lang="en-US" sz="1800" u="sng" dirty="0" err="1">
                <a:effectLst/>
                <a:latin typeface="Calibri" panose="020F0502020204030204" pitchFamily="34" charset="0"/>
                <a:ea typeface="Calibri" panose="020F0502020204030204" pitchFamily="34" charset="0"/>
                <a:cs typeface="Arial" panose="020B0604020202020204" pitchFamily="34" charset="0"/>
              </a:rPr>
              <a:t>atención</a:t>
            </a:r>
            <a:r>
              <a:rPr lang="en-US" sz="1800" u="sng" dirty="0">
                <a:effectLst/>
                <a:latin typeface="Calibri" panose="020F0502020204030204" pitchFamily="34" charset="0"/>
                <a:ea typeface="Calibri" panose="020F0502020204030204" pitchFamily="34" charset="0"/>
                <a:cs typeface="Arial" panose="020B0604020202020204" pitchFamily="34" charset="0"/>
              </a:rPr>
              <a:t> y </a:t>
            </a:r>
            <a:r>
              <a:rPr lang="en-US" sz="1800" u="sng" dirty="0" err="1">
                <a:effectLst/>
                <a:latin typeface="Calibri" panose="020F0502020204030204" pitchFamily="34" charset="0"/>
                <a:ea typeface="Calibri" panose="020F0502020204030204" pitchFamily="34" charset="0"/>
                <a:cs typeface="Arial" panose="020B0604020202020204" pitchFamily="34" charset="0"/>
              </a:rPr>
              <a:t>rehabilitación</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inmediata</a:t>
            </a:r>
            <a:r>
              <a:rPr lang="en-US" sz="1800" u="sng" dirty="0">
                <a:effectLst/>
                <a:latin typeface="Calibri" panose="020F0502020204030204" pitchFamily="34" charset="0"/>
                <a:ea typeface="Calibri" panose="020F0502020204030204" pitchFamily="34" charset="0"/>
                <a:cs typeface="Arial" panose="020B0604020202020204" pitchFamily="34" charset="0"/>
              </a:rPr>
              <a:t>, así </a:t>
            </a:r>
            <a:r>
              <a:rPr lang="en-US" sz="1800" u="sng" dirty="0" err="1">
                <a:effectLst/>
                <a:latin typeface="Calibri" panose="020F0502020204030204" pitchFamily="34" charset="0"/>
                <a:ea typeface="Calibri" panose="020F0502020204030204" pitchFamily="34" charset="0"/>
                <a:cs typeface="Arial" panose="020B0604020202020204" pitchFamily="34" charset="0"/>
              </a:rPr>
              <a:t>como</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el</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restablecimiento</a:t>
            </a:r>
            <a:r>
              <a:rPr lang="en-US" sz="1800" u="sng" dirty="0">
                <a:effectLst/>
                <a:latin typeface="Calibri" panose="020F0502020204030204" pitchFamily="34" charset="0"/>
                <a:ea typeface="Calibri" panose="020F0502020204030204" pitchFamily="34" charset="0"/>
                <a:cs typeface="Arial" panose="020B0604020202020204" pitchFamily="34" charset="0"/>
              </a:rPr>
              <a:t> de </a:t>
            </a:r>
            <a:r>
              <a:rPr lang="en-US" sz="1800" u="sng" dirty="0" err="1">
                <a:effectLst/>
                <a:latin typeface="Calibri" panose="020F0502020204030204" pitchFamily="34" charset="0"/>
                <a:ea typeface="Calibri" panose="020F0502020204030204" pitchFamily="34" charset="0"/>
                <a:cs typeface="Arial" panose="020B0604020202020204" pitchFamily="34" charset="0"/>
              </a:rPr>
              <a:t>los</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servicios</a:t>
            </a:r>
            <a:r>
              <a:rPr lang="en-US" sz="1800" u="sng" dirty="0">
                <a:effectLst/>
                <a:latin typeface="Calibri" panose="020F0502020204030204" pitchFamily="34" charset="0"/>
                <a:ea typeface="Calibri" panose="020F0502020204030204" pitchFamily="34" charset="0"/>
                <a:cs typeface="Arial" panose="020B0604020202020204" pitchFamily="34" charset="0"/>
              </a:rPr>
              <a:t> que se </a:t>
            </a:r>
            <a:r>
              <a:rPr lang="en-US" sz="1800" u="sng" dirty="0" err="1">
                <a:effectLst/>
                <a:latin typeface="Calibri" panose="020F0502020204030204" pitchFamily="34" charset="0"/>
                <a:ea typeface="Calibri" panose="020F0502020204030204" pitchFamily="34" charset="0"/>
                <a:cs typeface="Arial" panose="020B0604020202020204" pitchFamily="34" charset="0"/>
              </a:rPr>
              <a:t>han</a:t>
            </a:r>
            <a:r>
              <a:rPr lang="en-US" sz="1800" u="sng" dirty="0">
                <a:effectLst/>
                <a:latin typeface="Calibri" panose="020F0502020204030204" pitchFamily="34" charset="0"/>
                <a:ea typeface="Calibri" panose="020F0502020204030204" pitchFamily="34" charset="0"/>
                <a:cs typeface="Arial" panose="020B0604020202020204" pitchFamily="34" charset="0"/>
              </a:rPr>
              <a:t> visto </a:t>
            </a:r>
            <a:r>
              <a:rPr lang="en-US" sz="1800" u="sng" dirty="0" err="1">
                <a:effectLst/>
                <a:latin typeface="Calibri" panose="020F0502020204030204" pitchFamily="34" charset="0"/>
                <a:ea typeface="Calibri" panose="020F0502020204030204" pitchFamily="34" charset="0"/>
                <a:cs typeface="Arial" panose="020B0604020202020204" pitchFamily="34" charset="0"/>
              </a:rPr>
              <a:t>interrumpidos</a:t>
            </a:r>
            <a:r>
              <a:rPr lang="en-US" sz="1800" u="sng" dirty="0">
                <a:effectLst/>
                <a:latin typeface="Calibri" panose="020F0502020204030204" pitchFamily="34" charset="0"/>
                <a:ea typeface="Calibri" panose="020F0502020204030204" pitchFamily="34" charset="0"/>
                <a:cs typeface="Arial" panose="020B0604020202020204" pitchFamily="34" charset="0"/>
              </a:rPr>
              <a:t> </a:t>
            </a:r>
            <a:r>
              <a:rPr lang="en-US" sz="1800" u="sng" dirty="0" err="1">
                <a:effectLst/>
                <a:latin typeface="Calibri" panose="020F0502020204030204" pitchFamily="34" charset="0"/>
                <a:ea typeface="Calibri" panose="020F0502020204030204" pitchFamily="34" charset="0"/>
                <a:cs typeface="Arial" panose="020B0604020202020204" pitchFamily="34" charset="0"/>
              </a:rPr>
              <a:t>por</a:t>
            </a:r>
            <a:r>
              <a:rPr lang="en-US" sz="1800" u="sng" dirty="0">
                <a:effectLst/>
                <a:latin typeface="Calibri" panose="020F0502020204030204" pitchFamily="34" charset="0"/>
                <a:ea typeface="Calibri" panose="020F0502020204030204" pitchFamily="34" charset="0"/>
                <a:cs typeface="Arial" panose="020B0604020202020204" pitchFamily="34" charset="0"/>
              </a:rPr>
              <a:t> la </a:t>
            </a:r>
            <a:r>
              <a:rPr lang="en-US" sz="1800" u="sng" dirty="0" err="1">
                <a:effectLst/>
                <a:latin typeface="Calibri" panose="020F0502020204030204" pitchFamily="34" charset="0"/>
                <a:ea typeface="Calibri" panose="020F0502020204030204" pitchFamily="34" charset="0"/>
                <a:cs typeface="Arial" panose="020B0604020202020204" pitchFamily="34" charset="0"/>
              </a:rPr>
              <a:t>emergencia</a:t>
            </a:r>
            <a:r>
              <a:rPr lang="en-US" sz="1800" u="sng" dirty="0">
                <a:effectLst/>
                <a:latin typeface="Calibri" panose="020F0502020204030204" pitchFamily="34" charset="0"/>
                <a:ea typeface="Calibri" panose="020F0502020204030204" pitchFamily="34" charset="0"/>
                <a:cs typeface="Arial" panose="020B0604020202020204" pitchFamily="34" charset="0"/>
              </a:rPr>
              <a:t>.</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A solicitud del gobierno, el Banco Mundial reasignará fondos no comprometidos de otros componentes del proyecto a este componente. El mecanismo para la declaratoria de emergencia estaría de acuerdo con la legislación local vigente de República Dominicana. La agencia de implementación, así como los gastos elegibles para este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CERC</a:t>
            </a:r>
            <a:r>
              <a:rPr lang="es-ES" sz="1800" dirty="0">
                <a:effectLst/>
                <a:latin typeface="Calibri" panose="020F0502020204030204" pitchFamily="34" charset="0"/>
                <a:ea typeface="Calibri" panose="020F0502020204030204" pitchFamily="34" charset="0"/>
                <a:cs typeface="Times New Roman" panose="02020603050405020304" pitchFamily="18" charset="0"/>
              </a:rPr>
              <a:t> se determinarán de acuerdo con el Manual de Operaciones (MO) del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CERC</a:t>
            </a:r>
            <a:r>
              <a:rPr lang="es-ES" sz="1800" dirty="0">
                <a:effectLst/>
                <a:latin typeface="Calibri" panose="020F0502020204030204" pitchFamily="34" charset="0"/>
                <a:ea typeface="Calibri" panose="020F0502020204030204" pitchFamily="34" charset="0"/>
                <a:cs typeface="Times New Roman" panose="02020603050405020304" pitchFamily="18" charset="0"/>
              </a:rPr>
              <a:t>.</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DO" dirty="0"/>
          </a:p>
        </p:txBody>
      </p:sp>
    </p:spTree>
    <p:extLst>
      <p:ext uri="{BB962C8B-B14F-4D97-AF65-F5344CB8AC3E}">
        <p14:creationId xmlns:p14="http://schemas.microsoft.com/office/powerpoint/2010/main" val="1204325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5A50B8-6488-E118-3985-CC5B8AAC72FA}"/>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DA896DA9-1C0B-2DC7-C678-C0C40B28C146}"/>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D0E70999-1C91-7031-B726-2CF48835AEC6}"/>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BC475E47-A6DD-396A-78DF-6DA16BC71BB4}"/>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71C9D407-3002-1BE1-76E9-176641D9C6E6}"/>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42F28D4A-3722-E8D1-B8B7-190939C68E5D}"/>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832597DD-4AFF-58F9-5037-13C0882095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BC468871-9768-F73B-BB0C-D93C91284EB2}"/>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A6ABFAB7-9E7E-4279-B574-73F86C3C42E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00072684-EBC7-BC7E-4308-A623BDFB6EB9}"/>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8" name="TextBox 17">
            <a:extLst>
              <a:ext uri="{FF2B5EF4-FFF2-40B4-BE49-F238E27FC236}">
                <a16:creationId xmlns:a16="http://schemas.microsoft.com/office/drawing/2014/main" id="{E692EE62-E69A-0918-D1F2-6C8104B3D766}"/>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
        <p:nvSpPr>
          <p:cNvPr id="8" name="TextBox 7">
            <a:extLst>
              <a:ext uri="{FF2B5EF4-FFF2-40B4-BE49-F238E27FC236}">
                <a16:creationId xmlns:a16="http://schemas.microsoft.com/office/drawing/2014/main" id="{6C00A67E-709E-6A28-E37F-2099389E18E9}"/>
              </a:ext>
            </a:extLst>
          </p:cNvPr>
          <p:cNvSpPr txBox="1"/>
          <p:nvPr/>
        </p:nvSpPr>
        <p:spPr>
          <a:xfrm>
            <a:off x="7332535" y="1966324"/>
            <a:ext cx="4942000" cy="392159"/>
          </a:xfrm>
          <a:prstGeom prst="rect">
            <a:avLst/>
          </a:prstGeom>
          <a:noFill/>
        </p:spPr>
        <p:txBody>
          <a:bodyPr wrap="square">
            <a:spAutoFit/>
          </a:bodyPr>
          <a:lstStyle>
            <a:defPPr>
              <a:defRPr lang="es-DO"/>
            </a:defPPr>
            <a:lvl1pPr marL="228600" marR="0" algn="ctr" eaLnBrk="0" hangingPunct="0">
              <a:lnSpc>
                <a:spcPct val="115000"/>
              </a:lnSpc>
              <a:spcBef>
                <a:spcPts val="600"/>
              </a:spcBef>
              <a:spcAft>
                <a:spcPts val="600"/>
              </a:spcAft>
              <a:defRPr b="1">
                <a:solidFill>
                  <a:srgbClr val="FF0000"/>
                </a:solidFill>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Elegibilidad de Gastos bajo el </a:t>
            </a:r>
            <a:r>
              <a:rPr lang="es-ES" dirty="0" err="1"/>
              <a:t>CERC</a:t>
            </a:r>
            <a:r>
              <a:rPr lang="es-ES" dirty="0"/>
              <a:t> (1)</a:t>
            </a:r>
            <a:endParaRPr lang="es-DO" dirty="0"/>
          </a:p>
        </p:txBody>
      </p:sp>
      <p:sp>
        <p:nvSpPr>
          <p:cNvPr id="20" name="TextBox 19">
            <a:extLst>
              <a:ext uri="{FF2B5EF4-FFF2-40B4-BE49-F238E27FC236}">
                <a16:creationId xmlns:a16="http://schemas.microsoft.com/office/drawing/2014/main" id="{63D35990-35E1-C276-A102-55275A611ECB}"/>
              </a:ext>
            </a:extLst>
          </p:cNvPr>
          <p:cNvSpPr txBox="1"/>
          <p:nvPr/>
        </p:nvSpPr>
        <p:spPr>
          <a:xfrm>
            <a:off x="1497341" y="1931905"/>
            <a:ext cx="10263850" cy="5047536"/>
          </a:xfrm>
          <a:prstGeom prst="rect">
            <a:avLst/>
          </a:prstGeom>
          <a:noFill/>
        </p:spPr>
        <p:txBody>
          <a:bodyPr wrap="square">
            <a:spAutoFit/>
          </a:bodyPr>
          <a:lstStyle/>
          <a:p>
            <a:pPr marL="342900" marR="0" lvl="0" indent="-342900" algn="just">
              <a:spcBef>
                <a:spcPts val="0"/>
              </a:spcBef>
              <a:spcAft>
                <a:spcPts val="0"/>
              </a:spcAft>
              <a:buFont typeface="Symbol" panose="05050102010706020507" pitchFamily="18" charset="2"/>
              <a:buChar char=""/>
            </a:pPr>
            <a:r>
              <a:rPr lang="en-US" sz="1400" dirty="0" err="1">
                <a:effectLst/>
                <a:latin typeface="Calibri" panose="020F0502020204030204" pitchFamily="34" charset="0"/>
                <a:ea typeface="Calibri" panose="020F0502020204030204" pitchFamily="34" charset="0"/>
                <a:cs typeface="Arial" panose="020B0604020202020204" pitchFamily="34" charset="0"/>
              </a:rPr>
              <a:t>Equipamiento</a:t>
            </a:r>
            <a:r>
              <a:rPr lang="en-US" sz="1400" dirty="0">
                <a:effectLst/>
                <a:latin typeface="Calibri" panose="020F0502020204030204" pitchFamily="34" charset="0"/>
                <a:ea typeface="Calibri" panose="020F0502020204030204" pitchFamily="34" charset="0"/>
                <a:cs typeface="Arial" panose="020B0604020202020204" pitchFamily="34" charset="0"/>
              </a:rPr>
              <a:t> e </a:t>
            </a:r>
            <a:r>
              <a:rPr lang="en-US" sz="1400" dirty="0" err="1">
                <a:effectLst/>
                <a:latin typeface="Calibri" panose="020F0502020204030204" pitchFamily="34" charset="0"/>
                <a:ea typeface="Calibri" panose="020F0502020204030204" pitchFamily="34" charset="0"/>
                <a:cs typeface="Arial" panose="020B0604020202020204" pitchFamily="34" charset="0"/>
              </a:rPr>
              <a:t>insumos</a:t>
            </a:r>
            <a:r>
              <a:rPr lang="en-US" sz="1400" dirty="0">
                <a:effectLst/>
                <a:latin typeface="Calibri" panose="020F0502020204030204" pitchFamily="34" charset="0"/>
                <a:ea typeface="Calibri" panose="020F0502020204030204" pitchFamily="34" charset="0"/>
                <a:cs typeface="Arial" panose="020B0604020202020204" pitchFamily="34" charset="0"/>
              </a:rPr>
              <a:t> </a:t>
            </a:r>
            <a:r>
              <a:rPr lang="en-US" sz="1400" dirty="0" err="1">
                <a:effectLst/>
                <a:latin typeface="Calibri" panose="020F0502020204030204" pitchFamily="34" charset="0"/>
                <a:ea typeface="Calibri" panose="020F0502020204030204" pitchFamily="34" charset="0"/>
                <a:cs typeface="Arial" panose="020B0604020202020204" pitchFamily="34" charset="0"/>
              </a:rPr>
              <a:t>médicos</a:t>
            </a:r>
            <a:r>
              <a:rPr lang="en-US" sz="1400" dirty="0">
                <a:effectLst/>
                <a:latin typeface="Calibri" panose="020F0502020204030204" pitchFamily="34" charset="0"/>
                <a:ea typeface="Calibri" panose="020F0502020204030204" pitchFamily="34" charset="0"/>
                <a:cs typeface="Arial" panose="020B0604020202020204" pitchFamily="34" charset="0"/>
              </a:rPr>
              <a:t>.</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Alimentos no perecibles, agua embotellada y contenedores.</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Carpas u otros tipos de estructuras modulares para ser utilizadas como centros médicos, viviendas temporales y/o salas de clases en centros educativo.</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Equipamiento e insumos educativos y/o para viviendas/albergues temporales (estufas, utensilios, carpas, camas, sacos de dormir, colchones, frazadas, hamacas, mallas anti mosquitos, kits de higiene personal y familiar, etc.) </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Gasolina, diésel y lubricante de motor (para transporte aéreo, terrestre o marítimo).</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Partes, equipamientos e insumos para motores, transportes y vehículos de construcción.</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Arrendamiento de vehículos de transporte y/o carga (furgones, camionetas, </a:t>
            </a:r>
            <a:r>
              <a:rPr lang="es-ES" sz="1400" dirty="0" err="1">
                <a:effectLst/>
                <a:latin typeface="Calibri" panose="020F0502020204030204" pitchFamily="34" charset="0"/>
                <a:ea typeface="Calibri" panose="020F0502020204030204" pitchFamily="34" charset="0"/>
                <a:cs typeface="Arial" panose="020B0604020202020204" pitchFamily="34" charset="0"/>
              </a:rPr>
              <a:t>SUVs</a:t>
            </a:r>
            <a:r>
              <a:rPr lang="es-ES" sz="1400" dirty="0">
                <a:effectLst/>
                <a:latin typeface="Calibri" panose="020F0502020204030204" pitchFamily="34" charset="0"/>
                <a:ea typeface="Calibri" panose="020F0502020204030204" pitchFamily="34" charset="0"/>
                <a:cs typeface="Arial" panose="020B0604020202020204" pitchFamily="34" charset="0"/>
              </a:rPr>
              <a:t>).</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Equipamiento, herramienta, materiales e insumos para la búsqueda y rescate (incluyendo embarcaciones ligeras y motores para el transporte y rescate).</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Herramientas e insumos para la construcción (techos, mampostería, acero, piedras, ladrillos, etc.)</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Equipamiento e insumos para la comunicación y trasmisión (radios, antenas, baterías, etc.)</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Bombas de agua y estanques para el almacenamiento de agua.</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Equipamiento, materiales e insumos para la desinfección y sanitización de agua potable así como la reparación/rehabilitación de sistemas de recolección de aguas negras. </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Equipamiento, herramientas a insumos agrícolas, forestales, y para la pesca. </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Arial" panose="020B0604020202020204" pitchFamily="34" charset="0"/>
              </a:rPr>
              <a:t>Alimento para animales e insumos veterinarios (vacunas, vitaminas, etc.)</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Calibri" panose="020F0502020204030204" pitchFamily="34" charset="0"/>
              </a:rPr>
              <a:t>Materiales de construcción, equipamiento y maquinaria industrial. </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Calibri" panose="020F0502020204030204" pitchFamily="34" charset="0"/>
              </a:rPr>
              <a:t>Baños temporales. </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Calibri" panose="020F0502020204030204" pitchFamily="34" charset="0"/>
              </a:rPr>
              <a:t>Pozos de agua subterránea, equipamiento para acceder a sitios afectados, unidades de almacenamiento. </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Calibri" panose="020F0502020204030204" pitchFamily="34" charset="0"/>
              </a:rPr>
              <a:t>Cualquier otro </a:t>
            </a:r>
            <a:r>
              <a:rPr lang="es-ES" sz="1400" dirty="0" err="1">
                <a:effectLst/>
                <a:latin typeface="Calibri" panose="020F0502020204030204" pitchFamily="34" charset="0"/>
                <a:ea typeface="Calibri" panose="020F0502020204030204" pitchFamily="34" charset="0"/>
                <a:cs typeface="Calibri" panose="020F0502020204030204" pitchFamily="34" charset="0"/>
              </a:rPr>
              <a:t>item</a:t>
            </a:r>
            <a:r>
              <a:rPr lang="es-ES" sz="1400" dirty="0">
                <a:effectLst/>
                <a:latin typeface="Calibri" panose="020F0502020204030204" pitchFamily="34" charset="0"/>
                <a:ea typeface="Calibri" panose="020F0502020204030204" pitchFamily="34" charset="0"/>
                <a:cs typeface="Calibri" panose="020F0502020204030204" pitchFamily="34" charset="0"/>
              </a:rPr>
              <a:t> convenido entre el Banco Mundial y el Prestatario (documentado en el </a:t>
            </a:r>
            <a:r>
              <a:rPr lang="es-ES" sz="1400" dirty="0" err="1">
                <a:effectLst/>
                <a:latin typeface="Calibri" panose="020F0502020204030204" pitchFamily="34" charset="0"/>
                <a:ea typeface="Calibri" panose="020F0502020204030204" pitchFamily="34" charset="0"/>
                <a:cs typeface="Calibri" panose="020F0502020204030204" pitchFamily="34" charset="0"/>
              </a:rPr>
              <a:t>PAE</a:t>
            </a:r>
            <a:r>
              <a:rPr lang="es-ES" sz="1400" dirty="0">
                <a:effectLst/>
                <a:latin typeface="Calibri" panose="020F0502020204030204" pitchFamily="34" charset="0"/>
                <a:ea typeface="Calibri" panose="020F0502020204030204" pitchFamily="34" charset="0"/>
                <a:cs typeface="Calibri" panose="020F0502020204030204" pitchFamily="34" charset="0"/>
              </a:rPr>
              <a:t>, Ayuda Memoria u otro documento formal del Proyecto).</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15C9CA42-FB98-9FAD-7BE5-7EF0863A87C3}"/>
              </a:ext>
            </a:extLst>
          </p:cNvPr>
          <p:cNvSpPr txBox="1"/>
          <p:nvPr/>
        </p:nvSpPr>
        <p:spPr>
          <a:xfrm>
            <a:off x="561521" y="1804485"/>
            <a:ext cx="844952" cy="369332"/>
          </a:xfrm>
          <a:prstGeom prst="rect">
            <a:avLst/>
          </a:prstGeom>
          <a:noFill/>
        </p:spPr>
        <p:txBody>
          <a:bodyPr wrap="square">
            <a:spAutoFit/>
          </a:bodyPr>
          <a:lstStyle/>
          <a:p>
            <a:r>
              <a:rPr lang="en-US" sz="1800" b="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Bienes</a:t>
            </a:r>
            <a:endParaRPr lang="es-DO" dirty="0">
              <a:solidFill>
                <a:srgbClr val="FF0000"/>
              </a:solidFill>
            </a:endParaRPr>
          </a:p>
        </p:txBody>
      </p:sp>
    </p:spTree>
    <p:extLst>
      <p:ext uri="{BB962C8B-B14F-4D97-AF65-F5344CB8AC3E}">
        <p14:creationId xmlns:p14="http://schemas.microsoft.com/office/powerpoint/2010/main" val="760053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63A45-30E9-B2F4-71E4-0F858EAA4E53}"/>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3CC624B4-8906-1971-E752-E8D8E01910B6}"/>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95C33707-3807-1AE2-DFB6-D15E3878A397}"/>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35D21A65-856B-8C6A-ECF4-7771B3BC0032}"/>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E84C28AF-A809-3610-A7A9-C34413E28344}"/>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DA397B7E-B08C-FA94-FC6D-A284E6463201}"/>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48112207-7A53-3389-FCA7-647A1ACCB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CD10423F-91F7-A7E2-CF85-6C676F4C102B}"/>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625DDDAD-761E-A7BC-5513-B869B0B4852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4569B68E-96A5-A19E-FA12-D4DB1920BFCB}"/>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8" name="TextBox 17">
            <a:extLst>
              <a:ext uri="{FF2B5EF4-FFF2-40B4-BE49-F238E27FC236}">
                <a16:creationId xmlns:a16="http://schemas.microsoft.com/office/drawing/2014/main" id="{4BE70C4B-F704-8AF4-3329-7C96BCE5F394}"/>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
        <p:nvSpPr>
          <p:cNvPr id="8" name="TextBox 7">
            <a:extLst>
              <a:ext uri="{FF2B5EF4-FFF2-40B4-BE49-F238E27FC236}">
                <a16:creationId xmlns:a16="http://schemas.microsoft.com/office/drawing/2014/main" id="{1D350AA8-1B37-7B4B-2E81-58C110E194FF}"/>
              </a:ext>
            </a:extLst>
          </p:cNvPr>
          <p:cNvSpPr txBox="1"/>
          <p:nvPr/>
        </p:nvSpPr>
        <p:spPr>
          <a:xfrm>
            <a:off x="6435914" y="1955586"/>
            <a:ext cx="6462346" cy="392159"/>
          </a:xfrm>
          <a:prstGeom prst="rect">
            <a:avLst/>
          </a:prstGeom>
          <a:noFill/>
        </p:spPr>
        <p:txBody>
          <a:bodyPr wrap="square">
            <a:spAutoFit/>
          </a:bodyPr>
          <a:lstStyle>
            <a:defPPr>
              <a:defRPr lang="es-DO"/>
            </a:defPPr>
            <a:lvl1pPr marL="228600" marR="0" algn="ctr" eaLnBrk="0" hangingPunct="0">
              <a:lnSpc>
                <a:spcPct val="115000"/>
              </a:lnSpc>
              <a:spcBef>
                <a:spcPts val="600"/>
              </a:spcBef>
              <a:spcAft>
                <a:spcPts val="600"/>
              </a:spcAft>
              <a:defRPr b="1">
                <a:solidFill>
                  <a:srgbClr val="FF0000"/>
                </a:solidFill>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Elegibilidad de Gastos bajo el </a:t>
            </a:r>
            <a:r>
              <a:rPr lang="es-ES" dirty="0" err="1"/>
              <a:t>CERC</a:t>
            </a:r>
            <a:r>
              <a:rPr lang="es-ES" dirty="0"/>
              <a:t> (2)</a:t>
            </a:r>
            <a:endParaRPr lang="es-DO" dirty="0"/>
          </a:p>
        </p:txBody>
      </p:sp>
      <p:sp>
        <p:nvSpPr>
          <p:cNvPr id="22" name="TextBox 21">
            <a:extLst>
              <a:ext uri="{FF2B5EF4-FFF2-40B4-BE49-F238E27FC236}">
                <a16:creationId xmlns:a16="http://schemas.microsoft.com/office/drawing/2014/main" id="{AD4D4D96-76BA-A919-2BB6-8D8E23C90A62}"/>
              </a:ext>
            </a:extLst>
          </p:cNvPr>
          <p:cNvSpPr txBox="1"/>
          <p:nvPr/>
        </p:nvSpPr>
        <p:spPr>
          <a:xfrm>
            <a:off x="513542" y="1978413"/>
            <a:ext cx="1570652" cy="369332"/>
          </a:xfrm>
          <a:prstGeom prst="rect">
            <a:avLst/>
          </a:prstGeom>
          <a:noFill/>
        </p:spPr>
        <p:txBody>
          <a:bodyPr wrap="square">
            <a:spAutoFit/>
          </a:bodyPr>
          <a:lstStyle/>
          <a:p>
            <a:r>
              <a:rPr lang="en-US" sz="1800" b="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Servicios</a:t>
            </a:r>
            <a:endParaRPr lang="es-DO" dirty="0">
              <a:solidFill>
                <a:srgbClr val="FF0000"/>
              </a:solidFill>
            </a:endParaRPr>
          </a:p>
        </p:txBody>
      </p:sp>
      <p:sp>
        <p:nvSpPr>
          <p:cNvPr id="10" name="TextBox 9">
            <a:extLst>
              <a:ext uri="{FF2B5EF4-FFF2-40B4-BE49-F238E27FC236}">
                <a16:creationId xmlns:a16="http://schemas.microsoft.com/office/drawing/2014/main" id="{9EB9F583-6755-1033-3ED1-6727CF2CF6AD}"/>
              </a:ext>
            </a:extLst>
          </p:cNvPr>
          <p:cNvSpPr txBox="1"/>
          <p:nvPr/>
        </p:nvSpPr>
        <p:spPr>
          <a:xfrm>
            <a:off x="1851949" y="2471294"/>
            <a:ext cx="8848846" cy="3693319"/>
          </a:xfrm>
          <a:prstGeom prst="rect">
            <a:avLst/>
          </a:prstGeom>
          <a:noFill/>
        </p:spPr>
        <p:txBody>
          <a:bodyPr wrap="square">
            <a:spAutoFit/>
          </a:bodyPr>
          <a:lstStyle/>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Arial" panose="020B0604020202020204" pitchFamily="34" charset="0"/>
              </a:rPr>
              <a:t>Servicios de consultoría relacionadas con la respuesta a la emergencia, incluyendo entre otras cosas, estudios urgentes y encuestas necesarias para determinar el impacto del desastre y para establecer líneas bases para los procesos de respuesta, recuperación y reconstrucción e implementación de actividades de respuesta a la emergencia.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Calibri" panose="020F0502020204030204" pitchFamily="34" charset="0"/>
              </a:rPr>
              <a:t>Estudios de factibilidad y diseños técnicos.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Calibri" panose="020F0502020204030204" pitchFamily="34" charset="0"/>
              </a:rPr>
              <a:t>Supervisión de obras.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Calibri" panose="020F0502020204030204" pitchFamily="34" charset="0"/>
              </a:rPr>
              <a:t>Asistencia técnica para el desarrollo de Términos de Referencia, preparación de especificaciones técnicas y documentos de licitación.</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Arial" panose="020B0604020202020204" pitchFamily="34" charset="0"/>
              </a:rPr>
              <a:t>Servicios de No-Consultoría incluyendo entre otras cosas: perforaciones, fotografías aéreas, imágenes satelitales, mapas y otras operaciones similares, campañas de información y difusión.</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r>
              <a:rPr lang="es-DO" sz="1800" dirty="0">
                <a:effectLst/>
                <a:latin typeface="Calibri" panose="020F0502020204030204" pitchFamily="34" charset="0"/>
                <a:ea typeface="Calibri" panose="020F0502020204030204" pitchFamily="34" charset="0"/>
                <a:cs typeface="Arial" panose="020B0604020202020204" pitchFamily="34" charset="0"/>
              </a:rPr>
              <a:t>Servicios de No- Consultoría para la entrega o cumplimiento de cualquiera de las actividades definidas como bienes (ej. </a:t>
            </a:r>
            <a:r>
              <a:rPr lang="en-US" sz="1800" dirty="0" err="1">
                <a:effectLst/>
                <a:latin typeface="Calibri" panose="020F0502020204030204" pitchFamily="34" charset="0"/>
                <a:ea typeface="Calibri" panose="020F0502020204030204" pitchFamily="34" charset="0"/>
                <a:cs typeface="Arial" panose="020B0604020202020204" pitchFamily="34" charset="0"/>
              </a:rPr>
              <a:t>Remoción</a:t>
            </a:r>
            <a:r>
              <a:rPr lang="en-US" sz="1800" dirty="0">
                <a:effectLst/>
                <a:latin typeface="Calibri" panose="020F0502020204030204" pitchFamily="34" charset="0"/>
                <a:ea typeface="Calibri" panose="020F0502020204030204" pitchFamily="34" charset="0"/>
                <a:cs typeface="Arial" panose="020B0604020202020204" pitchFamily="34" charset="0"/>
              </a:rPr>
              <a:t> de </a:t>
            </a:r>
            <a:r>
              <a:rPr lang="en-US" sz="1800" dirty="0" err="1">
                <a:effectLst/>
                <a:latin typeface="Calibri" panose="020F0502020204030204" pitchFamily="34" charset="0"/>
                <a:ea typeface="Calibri" panose="020F0502020204030204" pitchFamily="34" charset="0"/>
                <a:cs typeface="Arial" panose="020B0604020202020204" pitchFamily="34" charset="0"/>
              </a:rPr>
              <a:t>escombros</a:t>
            </a:r>
            <a:r>
              <a:rPr lang="en-US" sz="1800" dirty="0">
                <a:effectLst/>
                <a:latin typeface="Calibri" panose="020F0502020204030204" pitchFamily="34" charset="0"/>
                <a:ea typeface="Calibri" panose="020F0502020204030204" pitchFamily="34" charset="0"/>
                <a:cs typeface="Arial" panose="020B0604020202020204" pitchFamily="34" charset="0"/>
              </a:rPr>
              <a:t>, transporte de material residual, etc.) </a:t>
            </a:r>
            <a:endParaRPr lang="es-DO" dirty="0"/>
          </a:p>
        </p:txBody>
      </p:sp>
    </p:spTree>
    <p:extLst>
      <p:ext uri="{BB962C8B-B14F-4D97-AF65-F5344CB8AC3E}">
        <p14:creationId xmlns:p14="http://schemas.microsoft.com/office/powerpoint/2010/main" val="349261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4479E-13B3-BB2A-27B2-0D104F3D839E}"/>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07B6B077-4BCD-C50D-685D-E62179E15C6A}"/>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4AFD7CFB-114B-4515-5612-2871EDAC1852}"/>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CC066CDD-546C-811B-C8A1-C8F4EAC7228D}"/>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1E21AB4B-61F5-2F1A-BF71-BDABC9855E65}"/>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81526D29-0E05-46DC-EE71-AF2F3CAE2B61}"/>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D78F3645-5353-8832-0ADF-BF85A2006A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22610F82-98B9-62CC-CD95-2DA352F76F50}"/>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F604B87C-1D8C-1FFE-EC3D-A07D62F7D99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CB53D03D-8694-ECEE-FB3D-474B64F772A5}"/>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8" name="TextBox 17">
            <a:extLst>
              <a:ext uri="{FF2B5EF4-FFF2-40B4-BE49-F238E27FC236}">
                <a16:creationId xmlns:a16="http://schemas.microsoft.com/office/drawing/2014/main" id="{32EA6BAF-0BD1-A5CB-87B5-2C2C930AD8E1}"/>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
        <p:nvSpPr>
          <p:cNvPr id="8" name="TextBox 7">
            <a:extLst>
              <a:ext uri="{FF2B5EF4-FFF2-40B4-BE49-F238E27FC236}">
                <a16:creationId xmlns:a16="http://schemas.microsoft.com/office/drawing/2014/main" id="{27543674-8951-301D-AAB8-A80A2D5E8C64}"/>
              </a:ext>
            </a:extLst>
          </p:cNvPr>
          <p:cNvSpPr txBox="1"/>
          <p:nvPr/>
        </p:nvSpPr>
        <p:spPr>
          <a:xfrm>
            <a:off x="6435914" y="1955586"/>
            <a:ext cx="6462346" cy="392159"/>
          </a:xfrm>
          <a:prstGeom prst="rect">
            <a:avLst/>
          </a:prstGeom>
          <a:noFill/>
        </p:spPr>
        <p:txBody>
          <a:bodyPr wrap="square">
            <a:spAutoFit/>
          </a:bodyPr>
          <a:lstStyle>
            <a:defPPr>
              <a:defRPr lang="es-DO"/>
            </a:defPPr>
            <a:lvl1pPr marL="228600" marR="0" algn="ctr" eaLnBrk="0" hangingPunct="0">
              <a:lnSpc>
                <a:spcPct val="115000"/>
              </a:lnSpc>
              <a:spcBef>
                <a:spcPts val="600"/>
              </a:spcBef>
              <a:spcAft>
                <a:spcPts val="600"/>
              </a:spcAft>
              <a:defRPr b="1">
                <a:solidFill>
                  <a:srgbClr val="FF0000"/>
                </a:solidFill>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Elegibilidad de Gastos bajo el </a:t>
            </a:r>
            <a:r>
              <a:rPr lang="es-ES" dirty="0" err="1"/>
              <a:t>CERC</a:t>
            </a:r>
            <a:r>
              <a:rPr lang="es-ES" dirty="0"/>
              <a:t> (3)</a:t>
            </a:r>
            <a:endParaRPr lang="es-DO" dirty="0"/>
          </a:p>
        </p:txBody>
      </p:sp>
      <p:sp>
        <p:nvSpPr>
          <p:cNvPr id="22" name="TextBox 21">
            <a:extLst>
              <a:ext uri="{FF2B5EF4-FFF2-40B4-BE49-F238E27FC236}">
                <a16:creationId xmlns:a16="http://schemas.microsoft.com/office/drawing/2014/main" id="{90B35873-6163-1B8D-FF04-3AB3905A7AA8}"/>
              </a:ext>
            </a:extLst>
          </p:cNvPr>
          <p:cNvSpPr txBox="1"/>
          <p:nvPr/>
        </p:nvSpPr>
        <p:spPr>
          <a:xfrm>
            <a:off x="747747" y="2074326"/>
            <a:ext cx="1570652" cy="369332"/>
          </a:xfrm>
          <a:prstGeom prst="rect">
            <a:avLst/>
          </a:prstGeom>
          <a:noFill/>
        </p:spPr>
        <p:txBody>
          <a:bodyPr wrap="square">
            <a:spAutoFit/>
          </a:bodyPr>
          <a:lstStyle/>
          <a:p>
            <a:r>
              <a:rPr lang="en-US" sz="1800" b="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Obras</a:t>
            </a:r>
            <a:endParaRPr lang="es-DO" dirty="0">
              <a:solidFill>
                <a:srgbClr val="FF0000"/>
              </a:solidFill>
            </a:endParaRPr>
          </a:p>
        </p:txBody>
      </p:sp>
      <p:sp>
        <p:nvSpPr>
          <p:cNvPr id="6" name="TextBox 5">
            <a:extLst>
              <a:ext uri="{FF2B5EF4-FFF2-40B4-BE49-F238E27FC236}">
                <a16:creationId xmlns:a16="http://schemas.microsoft.com/office/drawing/2014/main" id="{B962C8AA-5D5D-07A8-FB84-CA729268B950}"/>
              </a:ext>
            </a:extLst>
          </p:cNvPr>
          <p:cNvSpPr txBox="1"/>
          <p:nvPr/>
        </p:nvSpPr>
        <p:spPr>
          <a:xfrm>
            <a:off x="1707219" y="2369220"/>
            <a:ext cx="8709996" cy="2308324"/>
          </a:xfrm>
          <a:prstGeom prst="rect">
            <a:avLst/>
          </a:prstGeom>
          <a:noFill/>
        </p:spPr>
        <p:txBody>
          <a:bodyPr wrap="square">
            <a:spAutoFit/>
          </a:bodyPr>
          <a:lstStyle/>
          <a:p>
            <a:pPr marL="342900" marR="0" lvl="0" indent="-342900" algn="just">
              <a:spcBef>
                <a:spcPts val="0"/>
              </a:spcBef>
              <a:spcAft>
                <a:spcPts val="0"/>
              </a:spcAft>
              <a:buFont typeface="Symbol" panose="05050102010706020507" pitchFamily="18" charset="2"/>
              <a:buChar char=""/>
            </a:pPr>
            <a:r>
              <a:rPr lang="es-ES" dirty="0">
                <a:effectLst/>
                <a:latin typeface="Calibri" panose="020F0502020204030204" pitchFamily="34" charset="0"/>
                <a:ea typeface="Calibri" panose="020F0502020204030204" pitchFamily="34" charset="0"/>
                <a:cs typeface="Arial" panose="020B0604020202020204" pitchFamily="34" charset="0"/>
              </a:rPr>
              <a:t>Reparación de infraestructura dañada incluyendo entre otras cosas: Sistemas de agua potable y saneamiento, canales, caminos, puentes y sistemas de transporte, electricidad y energía, telecomunicaciones y otro tipo de infraestructura afectada por el evento. </a:t>
            </a:r>
            <a:endParaRPr lang="es-DO"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dirty="0" err="1">
                <a:effectLst/>
                <a:latin typeface="Calibri" panose="020F0502020204030204" pitchFamily="34" charset="0"/>
                <a:ea typeface="Calibri" panose="020F0502020204030204" pitchFamily="34" charset="0"/>
                <a:cs typeface="Calibri" panose="020F0502020204030204" pitchFamily="34" charset="0"/>
              </a:rPr>
              <a:t>Re-establecimiento</a:t>
            </a:r>
            <a:r>
              <a:rPr lang="es-ES" dirty="0">
                <a:effectLst/>
                <a:latin typeface="Calibri" panose="020F0502020204030204" pitchFamily="34" charset="0"/>
                <a:ea typeface="Calibri" panose="020F0502020204030204" pitchFamily="34" charset="0"/>
                <a:cs typeface="Calibri" panose="020F0502020204030204" pitchFamily="34" charset="0"/>
              </a:rPr>
              <a:t> de sistemas rurales y urbanos de residuos sólidos, agua y saneamiento (incluyendo drenajes urbanos).</a:t>
            </a:r>
            <a:endParaRPr lang="es-DO"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dirty="0">
                <a:effectLst/>
                <a:latin typeface="Calibri" panose="020F0502020204030204" pitchFamily="34" charset="0"/>
                <a:ea typeface="Calibri" panose="020F0502020204030204" pitchFamily="34" charset="0"/>
                <a:cs typeface="Arial" panose="020B0604020202020204" pitchFamily="34" charset="0"/>
              </a:rPr>
              <a:t>Reparación, restauración, rehabilitación de escuelas, hospitales, centros de salud y edificios administrativos.</a:t>
            </a:r>
            <a:endParaRPr lang="es-DO"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Symbol" panose="05050102010706020507" pitchFamily="18" charset="2"/>
              <a:buChar char=""/>
            </a:pPr>
            <a:r>
              <a:rPr lang="es-DO" dirty="0">
                <a:latin typeface="Calibri" panose="020F0502020204030204" pitchFamily="34" charset="0"/>
                <a:ea typeface="Calibri" panose="020F0502020204030204" pitchFamily="34" charset="0"/>
                <a:cs typeface="Arial" panose="020B0604020202020204" pitchFamily="34" charset="0"/>
              </a:rPr>
              <a:t>Remoción y disposición de escombros asociados con cualquier actividad elegible. </a:t>
            </a:r>
          </a:p>
        </p:txBody>
      </p:sp>
      <p:sp>
        <p:nvSpPr>
          <p:cNvPr id="15" name="TextBox 14">
            <a:extLst>
              <a:ext uri="{FF2B5EF4-FFF2-40B4-BE49-F238E27FC236}">
                <a16:creationId xmlns:a16="http://schemas.microsoft.com/office/drawing/2014/main" id="{E41C86CF-C0E6-D324-939D-1A759937FCD6}"/>
              </a:ext>
            </a:extLst>
          </p:cNvPr>
          <p:cNvSpPr txBox="1"/>
          <p:nvPr/>
        </p:nvSpPr>
        <p:spPr>
          <a:xfrm>
            <a:off x="4898984" y="4872289"/>
            <a:ext cx="6811700" cy="1323439"/>
          </a:xfrm>
          <a:prstGeom prst="rect">
            <a:avLst/>
          </a:prstGeom>
          <a:noFill/>
        </p:spPr>
        <p:txBody>
          <a:bodyPr wrap="square">
            <a:spAutoFit/>
          </a:bodyPr>
          <a:lstStyle/>
          <a:p>
            <a:pPr marL="342900" marR="0" lvl="0" indent="-342900" algn="just">
              <a:spcBef>
                <a:spcPts val="0"/>
              </a:spcBef>
              <a:spcAft>
                <a:spcPts val="0"/>
              </a:spcAft>
              <a:buFont typeface="Symbol" panose="05050102010706020507" pitchFamily="18" charset="2"/>
              <a:buChar char=""/>
            </a:pPr>
            <a:r>
              <a:rPr lang="es-ES" sz="1600" dirty="0">
                <a:effectLst/>
                <a:latin typeface="Calibri" panose="020F0502020204030204" pitchFamily="34" charset="0"/>
                <a:ea typeface="Calibri" panose="020F0502020204030204" pitchFamily="34" charset="0"/>
                <a:cs typeface="Arial" panose="020B0604020202020204" pitchFamily="34" charset="0"/>
              </a:rPr>
              <a:t>Desarrollar instancias de capacitación y entrenamiento necesarios relacionados con la respuesta a emergencia incluyendo aquello relacionado con la implementación del </a:t>
            </a:r>
            <a:r>
              <a:rPr lang="es-ES" sz="1600" dirty="0" err="1">
                <a:effectLst/>
                <a:latin typeface="Calibri" panose="020F0502020204030204" pitchFamily="34" charset="0"/>
                <a:ea typeface="Calibri" panose="020F0502020204030204" pitchFamily="34" charset="0"/>
                <a:cs typeface="Arial" panose="020B0604020202020204" pitchFamily="34" charset="0"/>
              </a:rPr>
              <a:t>PAE</a:t>
            </a:r>
            <a:r>
              <a:rPr lang="es-ES" sz="1600" dirty="0">
                <a:effectLst/>
                <a:latin typeface="Calibri" panose="020F0502020204030204" pitchFamily="34" charset="0"/>
                <a:ea typeface="Calibri" panose="020F0502020204030204" pitchFamily="34" charset="0"/>
                <a:cs typeface="Arial" panose="020B0604020202020204" pitchFamily="34" charset="0"/>
              </a:rPr>
              <a:t>. </a:t>
            </a:r>
            <a:endParaRPr lang="es-DO"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Symbol" panose="05050102010706020507" pitchFamily="18" charset="2"/>
              <a:buChar char=""/>
            </a:pPr>
            <a:r>
              <a:rPr lang="es-DO" sz="1600" dirty="0">
                <a:latin typeface="Calibri" panose="020F0502020204030204" pitchFamily="34" charset="0"/>
                <a:ea typeface="Calibri" panose="020F0502020204030204" pitchFamily="34" charset="0"/>
                <a:cs typeface="Arial" panose="020B0604020202020204" pitchFamily="34" charset="0"/>
              </a:rPr>
              <a:t>Entrenamiento en evaluación de pérdidas, daños y necesidades post desastre.</a:t>
            </a:r>
          </a:p>
        </p:txBody>
      </p:sp>
      <p:sp>
        <p:nvSpPr>
          <p:cNvPr id="19" name="TextBox 18">
            <a:extLst>
              <a:ext uri="{FF2B5EF4-FFF2-40B4-BE49-F238E27FC236}">
                <a16:creationId xmlns:a16="http://schemas.microsoft.com/office/drawing/2014/main" id="{3BDB63BA-A6CA-3F6C-361E-4A02F0D4F124}"/>
              </a:ext>
            </a:extLst>
          </p:cNvPr>
          <p:cNvSpPr txBox="1"/>
          <p:nvPr/>
        </p:nvSpPr>
        <p:spPr>
          <a:xfrm>
            <a:off x="3391382" y="5313306"/>
            <a:ext cx="1721687" cy="369332"/>
          </a:xfrm>
          <a:prstGeom prst="rect">
            <a:avLst/>
          </a:prstGeom>
          <a:noFill/>
        </p:spPr>
        <p:txBody>
          <a:bodyPr wrap="square">
            <a:spAutoFit/>
          </a:bodyPr>
          <a:lstStyle/>
          <a:p>
            <a:r>
              <a:rPr lang="en-US" sz="1800" b="1" dirty="0" err="1">
                <a:effectLst/>
                <a:latin typeface="Calibri" panose="020F0502020204030204" pitchFamily="34" charset="0"/>
                <a:ea typeface="Calibri" panose="020F0502020204030204" pitchFamily="34" charset="0"/>
                <a:cs typeface="Arial" panose="020B0604020202020204" pitchFamily="34" charset="0"/>
              </a:rPr>
              <a:t>Entrenamiento</a:t>
            </a:r>
            <a:endParaRPr lang="es-DO" dirty="0"/>
          </a:p>
        </p:txBody>
      </p:sp>
    </p:spTree>
    <p:extLst>
      <p:ext uri="{BB962C8B-B14F-4D97-AF65-F5344CB8AC3E}">
        <p14:creationId xmlns:p14="http://schemas.microsoft.com/office/powerpoint/2010/main" val="3423548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274EE-6E97-791D-758B-68C285EC9E3E}"/>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D7D656F0-B5A2-1DCA-75E6-04DEB9A73A9F}"/>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B5DC30FD-E601-9872-6436-5790CE8BBD8B}"/>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6444519A-AE6C-8379-C808-49754811A228}"/>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1BCC74E4-DA31-0FCD-0761-424A8E452E86}"/>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8B821153-F772-7571-D362-82C091720ED4}"/>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C1EB4ED3-57AA-30D5-FD7C-4F854B4147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B534E2CD-08AD-FED6-10E3-48F879E41D22}"/>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C448F47F-010C-5DDD-6660-FCB9B5773E6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C146B18B-DB41-5B87-BAF2-AA1F86713D51}"/>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8" name="TextBox 17">
            <a:extLst>
              <a:ext uri="{FF2B5EF4-FFF2-40B4-BE49-F238E27FC236}">
                <a16:creationId xmlns:a16="http://schemas.microsoft.com/office/drawing/2014/main" id="{96D62575-E5C2-82E3-63FB-DBD4E5FCDA39}"/>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
        <p:nvSpPr>
          <p:cNvPr id="8" name="TextBox 7">
            <a:extLst>
              <a:ext uri="{FF2B5EF4-FFF2-40B4-BE49-F238E27FC236}">
                <a16:creationId xmlns:a16="http://schemas.microsoft.com/office/drawing/2014/main" id="{25FDCA4A-D526-F402-D443-D6845DB42EBC}"/>
              </a:ext>
            </a:extLst>
          </p:cNvPr>
          <p:cNvSpPr txBox="1"/>
          <p:nvPr/>
        </p:nvSpPr>
        <p:spPr>
          <a:xfrm>
            <a:off x="6435914" y="1955586"/>
            <a:ext cx="6462346" cy="392159"/>
          </a:xfrm>
          <a:prstGeom prst="rect">
            <a:avLst/>
          </a:prstGeom>
          <a:noFill/>
        </p:spPr>
        <p:txBody>
          <a:bodyPr wrap="square">
            <a:spAutoFit/>
          </a:bodyPr>
          <a:lstStyle>
            <a:defPPr>
              <a:defRPr lang="es-DO"/>
            </a:defPPr>
            <a:lvl1pPr marL="228600" marR="0" algn="ctr" eaLnBrk="0" hangingPunct="0">
              <a:lnSpc>
                <a:spcPct val="115000"/>
              </a:lnSpc>
              <a:spcBef>
                <a:spcPts val="600"/>
              </a:spcBef>
              <a:spcAft>
                <a:spcPts val="600"/>
              </a:spcAft>
              <a:defRPr b="1">
                <a:solidFill>
                  <a:srgbClr val="FF0000"/>
                </a:solidFill>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Elegibilidad de Gastos bajo el </a:t>
            </a:r>
            <a:r>
              <a:rPr lang="es-ES" dirty="0" err="1"/>
              <a:t>CERC</a:t>
            </a:r>
            <a:r>
              <a:rPr lang="es-ES" dirty="0"/>
              <a:t> (4)</a:t>
            </a:r>
            <a:endParaRPr lang="es-DO" dirty="0"/>
          </a:p>
        </p:txBody>
      </p:sp>
      <p:sp>
        <p:nvSpPr>
          <p:cNvPr id="22" name="TextBox 21">
            <a:extLst>
              <a:ext uri="{FF2B5EF4-FFF2-40B4-BE49-F238E27FC236}">
                <a16:creationId xmlns:a16="http://schemas.microsoft.com/office/drawing/2014/main" id="{3AFBA2E4-4053-2843-5850-C42CA4C274C3}"/>
              </a:ext>
            </a:extLst>
          </p:cNvPr>
          <p:cNvSpPr txBox="1"/>
          <p:nvPr/>
        </p:nvSpPr>
        <p:spPr>
          <a:xfrm>
            <a:off x="1149521" y="2338709"/>
            <a:ext cx="1570652" cy="923330"/>
          </a:xfrm>
          <a:prstGeom prst="rect">
            <a:avLst/>
          </a:prstGeom>
          <a:noFill/>
        </p:spPr>
        <p:txBody>
          <a:bodyPr wrap="square">
            <a:spAutoFit/>
          </a:bodyPr>
          <a:lstStyle/>
          <a:p>
            <a:r>
              <a:rPr lang="en-US"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Costos </a:t>
            </a:r>
            <a:r>
              <a:rPr lang="en-US" sz="1800" b="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operacionales</a:t>
            </a:r>
            <a:r>
              <a:rPr lang="en-US"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de </a:t>
            </a:r>
            <a:r>
              <a:rPr lang="en-US" sz="1800" b="1"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emergencia</a:t>
            </a:r>
            <a:endParaRPr lang="es-DO" dirty="0">
              <a:solidFill>
                <a:srgbClr val="FF0000"/>
              </a:solidFill>
            </a:endParaRPr>
          </a:p>
        </p:txBody>
      </p:sp>
      <p:sp>
        <p:nvSpPr>
          <p:cNvPr id="7" name="TextBox 6">
            <a:extLst>
              <a:ext uri="{FF2B5EF4-FFF2-40B4-BE49-F238E27FC236}">
                <a16:creationId xmlns:a16="http://schemas.microsoft.com/office/drawing/2014/main" id="{57B4ED6F-E397-11C1-1E7C-C29C9837C15B}"/>
              </a:ext>
            </a:extLst>
          </p:cNvPr>
          <p:cNvSpPr txBox="1"/>
          <p:nvPr/>
        </p:nvSpPr>
        <p:spPr>
          <a:xfrm>
            <a:off x="2991834" y="2391633"/>
            <a:ext cx="6811700" cy="2031325"/>
          </a:xfrm>
          <a:prstGeom prst="rect">
            <a:avLst/>
          </a:prstGeom>
          <a:noFill/>
        </p:spPr>
        <p:txBody>
          <a:bodyPr wrap="square">
            <a:spAutoFit/>
          </a:bodyPr>
          <a:lstStyle/>
          <a:p>
            <a:r>
              <a:rPr lang="es-DO" sz="1800" dirty="0">
                <a:effectLst/>
                <a:latin typeface="Calibri" panose="020F0502020204030204" pitchFamily="34" charset="0"/>
                <a:ea typeface="Calibri" panose="020F0502020204030204" pitchFamily="34" charset="0"/>
                <a:cs typeface="Arial" panose="020B0604020202020204" pitchFamily="34" charset="0"/>
              </a:rPr>
              <a:t>Gastos incrementales a realizar por el Gobierno durante un período definido de tiempo asociado a la implementación de actividades de respuesta inmediata, rehabilitación y recuperación. Esto incluye entre otras cosas, la contratación de equipos de especialistas para la implementación de las actividades del </a:t>
            </a:r>
            <a:r>
              <a:rPr lang="es-DO" sz="1800" dirty="0" err="1">
                <a:effectLst/>
                <a:latin typeface="Calibri" panose="020F0502020204030204" pitchFamily="34" charset="0"/>
                <a:ea typeface="Calibri" panose="020F0502020204030204" pitchFamily="34" charset="0"/>
                <a:cs typeface="Arial" panose="020B0604020202020204" pitchFamily="34" charset="0"/>
              </a:rPr>
              <a:t>PAE</a:t>
            </a:r>
            <a:r>
              <a:rPr lang="es-DO" sz="1800" dirty="0">
                <a:effectLst/>
                <a:latin typeface="Calibri" panose="020F0502020204030204" pitchFamily="34" charset="0"/>
                <a:ea typeface="Calibri" panose="020F0502020204030204" pitchFamily="34" charset="0"/>
                <a:cs typeface="Arial" panose="020B0604020202020204" pitchFamily="34" charset="0"/>
              </a:rPr>
              <a:t> incluyendo especialistas ambientales y sociales, y costos operativos de alquiler de equipamiento, movilización, etc. </a:t>
            </a:r>
            <a:endParaRPr lang="es-DO" dirty="0"/>
          </a:p>
        </p:txBody>
      </p:sp>
    </p:spTree>
    <p:extLst>
      <p:ext uri="{BB962C8B-B14F-4D97-AF65-F5344CB8AC3E}">
        <p14:creationId xmlns:p14="http://schemas.microsoft.com/office/powerpoint/2010/main" val="1046066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71A7FE-5645-C64E-787C-CE5C2FE899CC}"/>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5546BB36-0679-6A72-3BE4-5DD86144EE45}"/>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397A6F34-95E3-F801-F2BD-1A907FCF39E8}"/>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BF72F34B-6315-8662-4256-908F957220F6}"/>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36AF3CB4-7375-A140-4F99-78477AF1F8EC}"/>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E450B81C-842F-0E0E-BC61-6B72281951E5}"/>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E2EBC385-FB0D-642C-C91A-FC4D6C25DE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E2F85A43-DA31-A68F-295D-28776E280785}"/>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0437A1D1-961C-012F-525B-628FFA00E37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75C775AA-942C-8660-61A5-C0C07CC04B74}"/>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8" name="TextBox 17">
            <a:extLst>
              <a:ext uri="{FF2B5EF4-FFF2-40B4-BE49-F238E27FC236}">
                <a16:creationId xmlns:a16="http://schemas.microsoft.com/office/drawing/2014/main" id="{9C925440-1207-49A6-6EA1-586378D3EA83}"/>
              </a:ext>
            </a:extLst>
          </p:cNvPr>
          <p:cNvSpPr txBox="1"/>
          <p:nvPr/>
        </p:nvSpPr>
        <p:spPr>
          <a:xfrm>
            <a:off x="2084194" y="1454754"/>
            <a:ext cx="7029033"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a:t>
            </a:r>
            <a:r>
              <a:rPr lang="es-DO" sz="2000" b="1" dirty="0" err="1">
                <a:solidFill>
                  <a:srgbClr val="FF0000"/>
                </a:solidFill>
                <a:ea typeface="HGPGothicE" panose="020B0400000000000000" pitchFamily="34" charset="-128"/>
              </a:rPr>
              <a:t>MGAS</a:t>
            </a:r>
            <a:r>
              <a:rPr lang="es-DO" sz="2000" b="1" dirty="0">
                <a:solidFill>
                  <a:srgbClr val="FF0000"/>
                </a:solidFill>
                <a:ea typeface="HGPGothicE" panose="020B0400000000000000" pitchFamily="34" charset="-128"/>
              </a:rPr>
              <a:t>- </a:t>
            </a:r>
            <a:r>
              <a:rPr lang="es-DO" sz="2000" b="1" dirty="0" err="1">
                <a:solidFill>
                  <a:srgbClr val="FF0000"/>
                </a:solidFill>
                <a:ea typeface="HGPGothicE" panose="020B0400000000000000" pitchFamily="34" charset="-128"/>
              </a:rPr>
              <a:t>CERC</a:t>
            </a:r>
            <a:r>
              <a:rPr lang="es-DO" sz="2000" b="1" dirty="0">
                <a:solidFill>
                  <a:srgbClr val="FF0000"/>
                </a:solidFill>
                <a:ea typeface="HGPGothicE" panose="020B0400000000000000" pitchFamily="34" charset="-128"/>
              </a:rPr>
              <a:t> </a:t>
            </a:r>
            <a:r>
              <a:rPr lang="es-DO" sz="2000" b="1" dirty="0">
                <a:solidFill>
                  <a:schemeClr val="bg1"/>
                </a:solidFill>
                <a:ea typeface="HGPGothicE" panose="020B0400000000000000" pitchFamily="34" charset="-128"/>
              </a:rPr>
              <a:t>DEL PROYECTO</a:t>
            </a:r>
          </a:p>
        </p:txBody>
      </p:sp>
      <p:graphicFrame>
        <p:nvGraphicFramePr>
          <p:cNvPr id="10" name="Table 9">
            <a:extLst>
              <a:ext uri="{FF2B5EF4-FFF2-40B4-BE49-F238E27FC236}">
                <a16:creationId xmlns:a16="http://schemas.microsoft.com/office/drawing/2014/main" id="{9CF90BC6-F872-998C-5803-7F035D9AB794}"/>
              </a:ext>
            </a:extLst>
          </p:cNvPr>
          <p:cNvGraphicFramePr>
            <a:graphicFrameLocks noGrp="1"/>
          </p:cNvGraphicFramePr>
          <p:nvPr>
            <p:extLst>
              <p:ext uri="{D42A27DB-BD31-4B8C-83A1-F6EECF244321}">
                <p14:modId xmlns:p14="http://schemas.microsoft.com/office/powerpoint/2010/main" val="294281273"/>
              </p:ext>
            </p:extLst>
          </p:nvPr>
        </p:nvGraphicFramePr>
        <p:xfrm>
          <a:off x="3721077" y="3238134"/>
          <a:ext cx="7748488" cy="3264224"/>
        </p:xfrm>
        <a:graphic>
          <a:graphicData uri="http://schemas.openxmlformats.org/drawingml/2006/table">
            <a:tbl>
              <a:tblPr firstRow="1" firstCol="1" bandRow="1">
                <a:tableStyleId>{3B4B98B0-60AC-42C2-AFA5-B58CD77FA1E5}</a:tableStyleId>
              </a:tblPr>
              <a:tblGrid>
                <a:gridCol w="1802299">
                  <a:extLst>
                    <a:ext uri="{9D8B030D-6E8A-4147-A177-3AD203B41FA5}">
                      <a16:colId xmlns:a16="http://schemas.microsoft.com/office/drawing/2014/main" val="1618710952"/>
                    </a:ext>
                  </a:extLst>
                </a:gridCol>
                <a:gridCol w="2442323">
                  <a:extLst>
                    <a:ext uri="{9D8B030D-6E8A-4147-A177-3AD203B41FA5}">
                      <a16:colId xmlns:a16="http://schemas.microsoft.com/office/drawing/2014/main" val="1334822859"/>
                    </a:ext>
                  </a:extLst>
                </a:gridCol>
                <a:gridCol w="3503866">
                  <a:extLst>
                    <a:ext uri="{9D8B030D-6E8A-4147-A177-3AD203B41FA5}">
                      <a16:colId xmlns:a16="http://schemas.microsoft.com/office/drawing/2014/main" val="3187386578"/>
                    </a:ext>
                  </a:extLst>
                </a:gridCol>
              </a:tblGrid>
              <a:tr h="728311">
                <a:tc>
                  <a:txBody>
                    <a:bodyPr/>
                    <a:lstStyle/>
                    <a:p>
                      <a:pPr marL="0" marR="0" algn="just">
                        <a:lnSpc>
                          <a:spcPct val="107000"/>
                        </a:lnSpc>
                        <a:spcBef>
                          <a:spcPts val="0"/>
                        </a:spcBef>
                        <a:spcAft>
                          <a:spcPts val="0"/>
                        </a:spcAft>
                      </a:pPr>
                      <a:r>
                        <a:rPr lang="es-DO" sz="1100">
                          <a:effectLst/>
                        </a:rPr>
                        <a:t>Paso 1: Responsable UEP</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s-DO" sz="1100" dirty="0">
                          <a:effectLst/>
                        </a:rPr>
                        <a:t>Acción: Aplicación de los procesos de detección </a:t>
                      </a:r>
                      <a:r>
                        <a:rPr lang="es-DO" sz="1100" dirty="0" err="1">
                          <a:effectLst/>
                        </a:rPr>
                        <a:t>A&amp;S</a:t>
                      </a:r>
                      <a:endParaRPr lang="es-DO" sz="1100" dirty="0">
                        <a:effectLst/>
                      </a:endParaRPr>
                    </a:p>
                    <a:p>
                      <a:pPr marL="0" marR="0" algn="just">
                        <a:lnSpc>
                          <a:spcPct val="107000"/>
                        </a:lnSpc>
                        <a:spcBef>
                          <a:spcPts val="0"/>
                        </a:spcBef>
                        <a:spcAft>
                          <a:spcPts val="0"/>
                        </a:spcAft>
                      </a:pPr>
                      <a:r>
                        <a:rPr lang="es-DO" sz="1100" dirty="0">
                          <a:effectLst/>
                        </a:rPr>
                        <a:t> </a:t>
                      </a:r>
                    </a:p>
                  </a:txBody>
                  <a:tcPr marL="68580" marR="68580" marT="0" marB="0" anchor="ctr"/>
                </a:tc>
                <a:tc>
                  <a:txBody>
                    <a:bodyPr/>
                    <a:lstStyle/>
                    <a:p>
                      <a:pPr marL="0" marR="0" algn="just">
                        <a:lnSpc>
                          <a:spcPct val="107000"/>
                        </a:lnSpc>
                        <a:spcBef>
                          <a:spcPts val="0"/>
                        </a:spcBef>
                        <a:spcAft>
                          <a:spcPts val="0"/>
                        </a:spcAft>
                      </a:pPr>
                      <a:r>
                        <a:rPr lang="es-DO" sz="1100" dirty="0">
                          <a:effectLst/>
                        </a:rPr>
                        <a:t>Analizar las posibles actividades del </a:t>
                      </a:r>
                      <a:r>
                        <a:rPr lang="es-DO" sz="1100" dirty="0" err="1">
                          <a:effectLst/>
                        </a:rPr>
                        <a:t>CERC</a:t>
                      </a:r>
                      <a:r>
                        <a:rPr lang="es-DO" sz="1100" dirty="0">
                          <a:effectLst/>
                        </a:rPr>
                        <a:t> en relación a la elegibilidad e identificar los posibles riesgos e impactos </a:t>
                      </a:r>
                      <a:r>
                        <a:rPr lang="es-DO" sz="1100" dirty="0" err="1">
                          <a:effectLst/>
                        </a:rPr>
                        <a:t>A&amp;S</a:t>
                      </a:r>
                      <a:r>
                        <a:rPr lang="es-DO" sz="1100" dirty="0">
                          <a:effectLst/>
                        </a:rPr>
                        <a:t> y clasificar cada gasto a financiarse según su riesgo </a:t>
                      </a:r>
                      <a:r>
                        <a:rPr lang="es-DO" sz="1100" dirty="0" err="1">
                          <a:effectLst/>
                        </a:rPr>
                        <a:t>A&amp;S</a:t>
                      </a:r>
                      <a:r>
                        <a:rPr lang="es-DO" sz="1100" dirty="0">
                          <a:effectLst/>
                        </a:rPr>
                        <a:t> de acuerdo al MAS del BM </a:t>
                      </a:r>
                      <a:endParaRPr lang="es-D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75162513"/>
                  </a:ext>
                </a:extLst>
              </a:tr>
              <a:tr h="974716">
                <a:tc>
                  <a:txBody>
                    <a:bodyPr/>
                    <a:lstStyle/>
                    <a:p>
                      <a:pPr marL="0" marR="0" algn="just">
                        <a:lnSpc>
                          <a:spcPct val="107000"/>
                        </a:lnSpc>
                        <a:spcBef>
                          <a:spcPts val="0"/>
                        </a:spcBef>
                        <a:spcAft>
                          <a:spcPts val="0"/>
                        </a:spcAft>
                      </a:pPr>
                      <a:r>
                        <a:rPr lang="es-DO" sz="1100">
                          <a:effectLst/>
                        </a:rPr>
                        <a:t>Paso 2: Responsable UEP</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s-DO" sz="1100" dirty="0">
                          <a:effectLst/>
                        </a:rPr>
                        <a:t>Acción: Evaluación, preparación, consulta y divulgación de los instrumentos de los estándares  </a:t>
                      </a:r>
                      <a:r>
                        <a:rPr lang="es-DO" sz="1100" dirty="0" err="1">
                          <a:effectLst/>
                        </a:rPr>
                        <a:t>A&amp;S</a:t>
                      </a:r>
                      <a:endParaRPr lang="es-DO" sz="1100" dirty="0">
                        <a:effectLst/>
                      </a:endParaRPr>
                    </a:p>
                    <a:p>
                      <a:pPr marL="0" marR="0" algn="just">
                        <a:lnSpc>
                          <a:spcPct val="107000"/>
                        </a:lnSpc>
                        <a:spcBef>
                          <a:spcPts val="0"/>
                        </a:spcBef>
                        <a:spcAft>
                          <a:spcPts val="0"/>
                        </a:spcAft>
                      </a:pPr>
                      <a:r>
                        <a:rPr lang="es-DO" sz="1100" dirty="0">
                          <a:effectLst/>
                        </a:rPr>
                        <a:t> </a:t>
                      </a:r>
                    </a:p>
                  </a:txBody>
                  <a:tcPr marL="68580" marR="68580" marT="0" marB="0" anchor="ctr"/>
                </a:tc>
                <a:tc>
                  <a:txBody>
                    <a:bodyPr/>
                    <a:lstStyle/>
                    <a:p>
                      <a:pPr marL="0" marR="0" algn="just">
                        <a:lnSpc>
                          <a:spcPct val="107000"/>
                        </a:lnSpc>
                        <a:spcBef>
                          <a:spcPts val="0"/>
                        </a:spcBef>
                        <a:spcAft>
                          <a:spcPts val="0"/>
                        </a:spcAft>
                      </a:pPr>
                      <a:r>
                        <a:rPr lang="es-DO" sz="1100" dirty="0">
                          <a:effectLst/>
                        </a:rPr>
                        <a:t>Evaluar los posibles impactos </a:t>
                      </a:r>
                      <a:r>
                        <a:rPr lang="es-DO" sz="1100" dirty="0" err="1">
                          <a:effectLst/>
                        </a:rPr>
                        <a:t>A&amp;S</a:t>
                      </a:r>
                      <a:r>
                        <a:rPr lang="es-DO" sz="1100" dirty="0">
                          <a:effectLst/>
                        </a:rPr>
                        <a:t> de las actividades propuestas, las alternativas y diseñar e implementar medidas adecuadas de mitigación, gestión y monitoreo. Incorporarlas al </a:t>
                      </a:r>
                      <a:r>
                        <a:rPr lang="es-DO" sz="1100" dirty="0" err="1">
                          <a:effectLst/>
                        </a:rPr>
                        <a:t>PGAS</a:t>
                      </a:r>
                      <a:r>
                        <a:rPr lang="es-DO" sz="1100" dirty="0">
                          <a:effectLst/>
                        </a:rPr>
                        <a:t>. Documentar y confirmar cómo se desarrolló el proceso participativo de las partes interesadas y de los grupos vulnerables</a:t>
                      </a:r>
                      <a:endParaRPr lang="es-D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5165220"/>
                  </a:ext>
                </a:extLst>
              </a:tr>
              <a:tr h="1467525">
                <a:tc>
                  <a:txBody>
                    <a:bodyPr/>
                    <a:lstStyle/>
                    <a:p>
                      <a:pPr marL="0" marR="0" algn="just">
                        <a:lnSpc>
                          <a:spcPct val="107000"/>
                        </a:lnSpc>
                        <a:spcBef>
                          <a:spcPts val="0"/>
                        </a:spcBef>
                        <a:spcAft>
                          <a:spcPts val="0"/>
                        </a:spcAft>
                      </a:pPr>
                      <a:r>
                        <a:rPr lang="es-DO" sz="1100">
                          <a:effectLst/>
                        </a:rPr>
                        <a:t>Paso 3: Responsable UEP</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s-DO" sz="1100" dirty="0">
                          <a:effectLst/>
                        </a:rPr>
                        <a:t>Acción: Revisión y Aplicación de los Estándares Ambientales</a:t>
                      </a:r>
                    </a:p>
                    <a:p>
                      <a:pPr marL="0" marR="0" algn="just">
                        <a:lnSpc>
                          <a:spcPct val="107000"/>
                        </a:lnSpc>
                        <a:spcBef>
                          <a:spcPts val="0"/>
                        </a:spcBef>
                        <a:spcAft>
                          <a:spcPts val="0"/>
                        </a:spcAft>
                      </a:pPr>
                      <a:r>
                        <a:rPr lang="es-DO" sz="1100" dirty="0">
                          <a:effectLst/>
                        </a:rPr>
                        <a:t> </a:t>
                      </a:r>
                    </a:p>
                  </a:txBody>
                  <a:tcPr marL="68580" marR="68580" marT="0" marB="0" anchor="ctr"/>
                </a:tc>
                <a:tc>
                  <a:txBody>
                    <a:bodyPr/>
                    <a:lstStyle/>
                    <a:p>
                      <a:pPr marL="0" marR="0" algn="just">
                        <a:lnSpc>
                          <a:spcPct val="107000"/>
                        </a:lnSpc>
                        <a:spcBef>
                          <a:spcPts val="0"/>
                        </a:spcBef>
                        <a:spcAft>
                          <a:spcPts val="0"/>
                        </a:spcAft>
                      </a:pPr>
                      <a:r>
                        <a:rPr lang="es-DO" sz="1100" dirty="0">
                          <a:effectLst/>
                        </a:rPr>
                        <a:t>Supervisar el proceso general de implementación del MAS del BM y preparar informe de progreso sobre la aplicación de los </a:t>
                      </a:r>
                      <a:r>
                        <a:rPr lang="es-DO" sz="1100" dirty="0" err="1">
                          <a:effectLst/>
                        </a:rPr>
                        <a:t>EAS</a:t>
                      </a:r>
                      <a:r>
                        <a:rPr lang="es-DO" sz="1100" dirty="0">
                          <a:effectLst/>
                        </a:rPr>
                        <a:t> relevantes a lo largo del ciclo de las actividades que se financiarán por la activación del </a:t>
                      </a:r>
                      <a:r>
                        <a:rPr lang="es-DO" sz="1100" dirty="0" err="1">
                          <a:effectLst/>
                        </a:rPr>
                        <a:t>CERC</a:t>
                      </a:r>
                      <a:r>
                        <a:rPr lang="es-DO" sz="1100" dirty="0">
                          <a:effectLst/>
                        </a:rPr>
                        <a:t>.</a:t>
                      </a:r>
                    </a:p>
                    <a:p>
                      <a:pPr marL="0" marR="0" algn="just">
                        <a:lnSpc>
                          <a:spcPct val="107000"/>
                        </a:lnSpc>
                        <a:spcBef>
                          <a:spcPts val="0"/>
                        </a:spcBef>
                        <a:spcAft>
                          <a:spcPts val="0"/>
                        </a:spcAft>
                      </a:pPr>
                      <a:r>
                        <a:rPr lang="es-DO" sz="1100" dirty="0">
                          <a:effectLst/>
                        </a:rPr>
                        <a:t>Las medidas de mitigación apropiadas se incluirán en los documentos de licitación y documentos de contrato que preparará la </a:t>
                      </a:r>
                      <a:r>
                        <a:rPr lang="es-DO" sz="1100" dirty="0" err="1">
                          <a:effectLst/>
                        </a:rPr>
                        <a:t>UEP</a:t>
                      </a:r>
                      <a:r>
                        <a:rPr lang="es-DO" sz="1100" dirty="0">
                          <a:effectLst/>
                        </a:rPr>
                        <a:t>- </a:t>
                      </a:r>
                      <a:r>
                        <a:rPr lang="es-DO" sz="1100" dirty="0" err="1">
                          <a:effectLst/>
                        </a:rPr>
                        <a:t>INAPA</a:t>
                      </a:r>
                      <a:r>
                        <a:rPr lang="es-DO" sz="1100" dirty="0">
                          <a:effectLst/>
                        </a:rPr>
                        <a:t>, según sea necesario.</a:t>
                      </a:r>
                      <a:endParaRPr lang="es-D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5861100"/>
                  </a:ext>
                </a:extLst>
              </a:tr>
            </a:tbl>
          </a:graphicData>
        </a:graphic>
      </p:graphicFrame>
      <p:sp>
        <p:nvSpPr>
          <p:cNvPr id="11" name="TextBox 10">
            <a:extLst>
              <a:ext uri="{FF2B5EF4-FFF2-40B4-BE49-F238E27FC236}">
                <a16:creationId xmlns:a16="http://schemas.microsoft.com/office/drawing/2014/main" id="{7334394C-5DD2-09E8-816F-D333D75481B8}"/>
              </a:ext>
            </a:extLst>
          </p:cNvPr>
          <p:cNvSpPr txBox="1"/>
          <p:nvPr/>
        </p:nvSpPr>
        <p:spPr>
          <a:xfrm>
            <a:off x="2374963" y="1948303"/>
            <a:ext cx="9593259" cy="1134478"/>
          </a:xfrm>
          <a:prstGeom prst="rect">
            <a:avLst/>
          </a:prstGeom>
          <a:noFill/>
        </p:spPr>
        <p:txBody>
          <a:bodyPr wrap="square">
            <a:spAutoFit/>
          </a:bodyPr>
          <a:lstStyle/>
          <a:p>
            <a:pPr marL="0" marR="0" algn="just">
              <a:lnSpc>
                <a:spcPct val="107000"/>
              </a:lnSpc>
              <a:spcBef>
                <a:spcPts val="0"/>
              </a:spcBef>
              <a:spcAft>
                <a:spcPts val="0"/>
              </a:spcAft>
            </a:pPr>
            <a:r>
              <a:rPr lang="es-ES" sz="1600" dirty="0">
                <a:effectLst/>
                <a:latin typeface="Calibri" panose="020F0502020204030204" pitchFamily="34" charset="0"/>
                <a:ea typeface="Calibri" panose="020F0502020204030204" pitchFamily="34" charset="0"/>
                <a:cs typeface="Times New Roman" panose="02020603050405020304" pitchFamily="18" charset="0"/>
              </a:rPr>
              <a:t>Todas las actividades potenciales incluidas en la lista positiva de bienes, servicios y trabajos del </a:t>
            </a:r>
            <a:r>
              <a:rPr lang="es-ES" sz="1600" dirty="0" err="1">
                <a:effectLst/>
                <a:latin typeface="Calibri" panose="020F0502020204030204" pitchFamily="34" charset="0"/>
                <a:ea typeface="Calibri" panose="020F0502020204030204" pitchFamily="34" charset="0"/>
                <a:cs typeface="Times New Roman" panose="02020603050405020304" pitchFamily="18" charset="0"/>
              </a:rPr>
              <a:t>CERC</a:t>
            </a:r>
            <a:r>
              <a:rPr lang="es-ES" sz="1600" dirty="0">
                <a:effectLst/>
                <a:latin typeface="Calibri" panose="020F0502020204030204" pitchFamily="34" charset="0"/>
                <a:ea typeface="Calibri" panose="020F0502020204030204" pitchFamily="34" charset="0"/>
                <a:cs typeface="Times New Roman" panose="02020603050405020304" pitchFamily="18" charset="0"/>
              </a:rPr>
              <a:t> deberán seguir los 3 pasos del procedimiento que se detalla a continuación para que estos sean analizados desde la perspectiva de los potenciales riesgos e impactos ambientales y sociales en los que incurran para la elección del tipo de medida de gestión que sea necesaria. </a:t>
            </a:r>
            <a:endParaRPr lang="es-D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8944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C6874-7ACF-F6C8-544B-4B9143376F3E}"/>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F0482491-4532-64F4-DFA0-C5FC8EFD3A5D}"/>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F180D7C8-1DE5-1A35-00F1-D525BA840018}"/>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DFA9E2B4-EFCE-F269-A5AC-AA242488C5CE}"/>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474754F9-C8A7-8D28-CDA6-ADB61F835713}"/>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1B083A97-C4A6-C57C-4D93-7DFEDA35560B}"/>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D0086AD3-13E5-CB58-05C7-BC996DD026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4B935584-1EB6-A0D6-B3D1-558DF80F6E2C}"/>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A6F73FD1-79A3-61D5-DA5F-4DC0A0DA0CE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6E9CAD04-921D-E859-7087-DA115FF0EB00}"/>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8" name="TextBox 17">
            <a:extLst>
              <a:ext uri="{FF2B5EF4-FFF2-40B4-BE49-F238E27FC236}">
                <a16:creationId xmlns:a16="http://schemas.microsoft.com/office/drawing/2014/main" id="{67D631EF-2A1A-FAB2-1389-61C7EA9211BA}"/>
              </a:ext>
            </a:extLst>
          </p:cNvPr>
          <p:cNvSpPr txBox="1"/>
          <p:nvPr/>
        </p:nvSpPr>
        <p:spPr>
          <a:xfrm>
            <a:off x="2084194" y="1454754"/>
            <a:ext cx="7029033"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a:t>
            </a:r>
            <a:r>
              <a:rPr lang="es-DO" sz="2000" b="1" dirty="0" err="1">
                <a:solidFill>
                  <a:srgbClr val="FF0000"/>
                </a:solidFill>
                <a:ea typeface="HGPGothicE" panose="020B0400000000000000" pitchFamily="34" charset="-128"/>
              </a:rPr>
              <a:t>MGAS</a:t>
            </a:r>
            <a:r>
              <a:rPr lang="es-DO" sz="2000" b="1" dirty="0">
                <a:solidFill>
                  <a:srgbClr val="FF0000"/>
                </a:solidFill>
                <a:ea typeface="HGPGothicE" panose="020B0400000000000000" pitchFamily="34" charset="-128"/>
              </a:rPr>
              <a:t>- </a:t>
            </a:r>
            <a:r>
              <a:rPr lang="es-DO" sz="2000" b="1" dirty="0" err="1">
                <a:solidFill>
                  <a:srgbClr val="FF0000"/>
                </a:solidFill>
                <a:ea typeface="HGPGothicE" panose="020B0400000000000000" pitchFamily="34" charset="-128"/>
              </a:rPr>
              <a:t>CERC</a:t>
            </a:r>
            <a:r>
              <a:rPr lang="es-DO" sz="2000" b="1" dirty="0">
                <a:solidFill>
                  <a:srgbClr val="FF0000"/>
                </a:solidFill>
                <a:ea typeface="HGPGothicE" panose="020B0400000000000000" pitchFamily="34" charset="-128"/>
              </a:rPr>
              <a:t> </a:t>
            </a:r>
            <a:r>
              <a:rPr lang="es-DO" sz="2000" b="1" dirty="0">
                <a:solidFill>
                  <a:schemeClr val="bg1"/>
                </a:solidFill>
                <a:ea typeface="HGPGothicE" panose="020B0400000000000000" pitchFamily="34" charset="-128"/>
              </a:rPr>
              <a:t>DEL PROYECTO</a:t>
            </a:r>
          </a:p>
        </p:txBody>
      </p:sp>
      <p:sp>
        <p:nvSpPr>
          <p:cNvPr id="9" name="TextBox 8">
            <a:extLst>
              <a:ext uri="{FF2B5EF4-FFF2-40B4-BE49-F238E27FC236}">
                <a16:creationId xmlns:a16="http://schemas.microsoft.com/office/drawing/2014/main" id="{A9094058-8485-F0AE-BC53-C9C0B2F8475F}"/>
              </a:ext>
            </a:extLst>
          </p:cNvPr>
          <p:cNvSpPr txBox="1"/>
          <p:nvPr/>
        </p:nvSpPr>
        <p:spPr>
          <a:xfrm>
            <a:off x="3466618" y="2199703"/>
            <a:ext cx="8327985" cy="3712876"/>
          </a:xfrm>
          <a:prstGeom prst="rect">
            <a:avLst/>
          </a:prstGeom>
          <a:noFill/>
        </p:spPr>
        <p:txBody>
          <a:bodyPr wrap="square">
            <a:spAutoFit/>
          </a:bodyPr>
          <a:lstStyle/>
          <a:p>
            <a:pPr marL="0" marR="0" algn="just">
              <a:lnSpc>
                <a:spcPct val="107000"/>
              </a:lnSpc>
              <a:spcBef>
                <a:spcPts val="0"/>
              </a:spcBef>
              <a:spcAft>
                <a:spcPts val="0"/>
              </a:spcAft>
            </a:pPr>
            <a:r>
              <a:rPr lang="es-ES" sz="2000" b="1" kern="0" dirty="0">
                <a:effectLst/>
                <a:latin typeface="Calibri" panose="020F0502020204030204" pitchFamily="34" charset="0"/>
                <a:cs typeface="Times New Roman" panose="02020603050405020304" pitchFamily="18" charset="0"/>
              </a:rPr>
              <a:t>Detalles del Procedimiento para abordar los aspectos ambientales y sociales de los gastos elegibles: </a:t>
            </a:r>
          </a:p>
          <a:p>
            <a:pPr marL="0" marR="0" algn="just">
              <a:lnSpc>
                <a:spcPct val="107000"/>
              </a:lnSpc>
              <a:spcBef>
                <a:spcPts val="0"/>
              </a:spcBef>
              <a:spcAft>
                <a:spcPts val="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(i) determinar si las actividades propuestas bajo posibles activaciones futuras de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CERC</a:t>
            </a:r>
            <a:r>
              <a:rPr lang="es-ES" sz="1800" dirty="0">
                <a:effectLst/>
                <a:latin typeface="Calibri" panose="020F0502020204030204" pitchFamily="34" charset="0"/>
                <a:ea typeface="Calibri" panose="020F0502020204030204" pitchFamily="34" charset="0"/>
                <a:cs typeface="Times New Roman" panose="02020603050405020304" pitchFamily="18" charset="0"/>
              </a:rPr>
              <a:t> son elegibles y pueden tener riesgos e impactos ambientales y sociales negativos potenciales; </a:t>
            </a:r>
          </a:p>
          <a:p>
            <a:pPr marL="0" marR="0" algn="just">
              <a:lnSpc>
                <a:spcPct val="107000"/>
              </a:lnSpc>
              <a:spcBef>
                <a:spcPts val="0"/>
              </a:spcBef>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ii</a:t>
            </a:r>
            <a:r>
              <a:rPr lang="es-ES" sz="1800" dirty="0">
                <a:effectLst/>
                <a:latin typeface="Calibri" panose="020F0502020204030204" pitchFamily="34" charset="0"/>
                <a:ea typeface="Calibri" panose="020F0502020204030204" pitchFamily="34" charset="0"/>
                <a:cs typeface="Times New Roman" panose="02020603050405020304" pitchFamily="18" charset="0"/>
              </a:rPr>
              <a:t>) identificar medidas de mitigación apropiadas para actividades con riesgos o impactos adversos; </a:t>
            </a:r>
          </a:p>
          <a:p>
            <a:pPr marL="0" marR="0" algn="just">
              <a:lnSpc>
                <a:spcPct val="107000"/>
              </a:lnSpc>
              <a:spcBef>
                <a:spcPts val="0"/>
              </a:spcBef>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iii</a:t>
            </a:r>
            <a:r>
              <a:rPr lang="es-ES" sz="1800" dirty="0">
                <a:effectLst/>
                <a:latin typeface="Calibri" panose="020F0502020204030204" pitchFamily="34" charset="0"/>
                <a:ea typeface="Calibri" panose="020F0502020204030204" pitchFamily="34" charset="0"/>
                <a:cs typeface="Times New Roman" panose="02020603050405020304" pitchFamily="18" charset="0"/>
              </a:rPr>
              <a:t>) incorporar medidas de mitigación en la implementación de la actividad; </a:t>
            </a:r>
          </a:p>
          <a:p>
            <a:pPr marL="0" marR="0" algn="just">
              <a:lnSpc>
                <a:spcPct val="107000"/>
              </a:lnSpc>
              <a:spcBef>
                <a:spcPts val="0"/>
              </a:spcBef>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iv</a:t>
            </a:r>
            <a:r>
              <a:rPr lang="es-ES" sz="1800" dirty="0">
                <a:effectLst/>
                <a:latin typeface="Calibri" panose="020F0502020204030204" pitchFamily="34" charset="0"/>
                <a:ea typeface="Calibri" panose="020F0502020204030204" pitchFamily="34" charset="0"/>
                <a:cs typeface="Times New Roman" panose="02020603050405020304" pitchFamily="18" charset="0"/>
              </a:rPr>
              <a:t>) revisar y aprobar el plan de manejo y </a:t>
            </a:r>
          </a:p>
          <a:p>
            <a:pPr marL="0" marR="0" algn="just">
              <a:lnSpc>
                <a:spcPct val="107000"/>
              </a:lnSpc>
              <a:spcBef>
                <a:spcPts val="0"/>
              </a:spcBef>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(v) monitorear la aplicación de los planes de manejo para aquellas actividades que requieren la debida diligencia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A&amp;S</a:t>
            </a:r>
            <a:r>
              <a:rPr lang="es-ES" sz="1800" dirty="0">
                <a:effectLst/>
                <a:latin typeface="Calibri" panose="020F050202020403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5558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7FCE1-90DB-3EA5-3741-8F5DBB8E6914}"/>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ADA1D745-ACCC-5E37-E881-0D47A7C5BCB5}"/>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D3B995E0-B377-D91E-045A-DF39763EE104}"/>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AF8331C8-E8F6-AF28-816F-050083E8E892}"/>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3F9632BA-89CA-34E5-C7F4-F9D291D28CA2}"/>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4A729B45-2C55-85EA-4567-8CAE1BA2B024}"/>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4B1F477D-5E29-0610-5115-D2CDF40BE1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F8F896DD-84FF-3203-5321-7E90DEC46370}"/>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16D60D41-DE5C-D5F9-47A7-812324F2B3A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6ABC0445-8D75-75C8-D0E4-B51C46BCA8DC}"/>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8" name="TextBox 17">
            <a:extLst>
              <a:ext uri="{FF2B5EF4-FFF2-40B4-BE49-F238E27FC236}">
                <a16:creationId xmlns:a16="http://schemas.microsoft.com/office/drawing/2014/main" id="{BC814722-AC41-4EF6-A8DA-AE0483E02833}"/>
              </a:ext>
            </a:extLst>
          </p:cNvPr>
          <p:cNvSpPr txBox="1"/>
          <p:nvPr/>
        </p:nvSpPr>
        <p:spPr>
          <a:xfrm>
            <a:off x="2084194" y="1454754"/>
            <a:ext cx="7029033"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a:t>
            </a:r>
            <a:r>
              <a:rPr lang="es-DO" sz="2000" b="1" dirty="0" err="1">
                <a:solidFill>
                  <a:srgbClr val="FF0000"/>
                </a:solidFill>
                <a:ea typeface="HGPGothicE" panose="020B0400000000000000" pitchFamily="34" charset="-128"/>
              </a:rPr>
              <a:t>MGAS</a:t>
            </a:r>
            <a:r>
              <a:rPr lang="es-DO" sz="2000" b="1" dirty="0">
                <a:solidFill>
                  <a:srgbClr val="FF0000"/>
                </a:solidFill>
                <a:ea typeface="HGPGothicE" panose="020B0400000000000000" pitchFamily="34" charset="-128"/>
              </a:rPr>
              <a:t>- </a:t>
            </a:r>
            <a:r>
              <a:rPr lang="es-DO" sz="2000" b="1" dirty="0" err="1">
                <a:solidFill>
                  <a:srgbClr val="FF0000"/>
                </a:solidFill>
                <a:ea typeface="HGPGothicE" panose="020B0400000000000000" pitchFamily="34" charset="-128"/>
              </a:rPr>
              <a:t>CERC</a:t>
            </a:r>
            <a:r>
              <a:rPr lang="es-DO" sz="2000" b="1" dirty="0">
                <a:solidFill>
                  <a:srgbClr val="FF0000"/>
                </a:solidFill>
                <a:ea typeface="HGPGothicE" panose="020B0400000000000000" pitchFamily="34" charset="-128"/>
              </a:rPr>
              <a:t> </a:t>
            </a:r>
            <a:r>
              <a:rPr lang="es-DO" sz="2000" b="1" dirty="0">
                <a:solidFill>
                  <a:schemeClr val="bg1"/>
                </a:solidFill>
                <a:ea typeface="HGPGothicE" panose="020B0400000000000000" pitchFamily="34" charset="-128"/>
              </a:rPr>
              <a:t>DEL PROYECTO</a:t>
            </a:r>
          </a:p>
        </p:txBody>
      </p:sp>
      <p:sp>
        <p:nvSpPr>
          <p:cNvPr id="6" name="TextBox 5">
            <a:extLst>
              <a:ext uri="{FF2B5EF4-FFF2-40B4-BE49-F238E27FC236}">
                <a16:creationId xmlns:a16="http://schemas.microsoft.com/office/drawing/2014/main" id="{324384FA-256D-963E-3814-4BA9223D876D}"/>
              </a:ext>
            </a:extLst>
          </p:cNvPr>
          <p:cNvSpPr txBox="1"/>
          <p:nvPr/>
        </p:nvSpPr>
        <p:spPr>
          <a:xfrm>
            <a:off x="2084194" y="2110864"/>
            <a:ext cx="9258827" cy="4369273"/>
          </a:xfrm>
          <a:prstGeom prst="rect">
            <a:avLst/>
          </a:prstGeom>
          <a:noFill/>
        </p:spPr>
        <p:txBody>
          <a:bodyPr wrap="square">
            <a:spAutoFit/>
          </a:bodyPr>
          <a:lstStyle/>
          <a:p>
            <a:pPr marL="0" marR="0" algn="just">
              <a:lnSpc>
                <a:spcPct val="107000"/>
              </a:lnSpc>
              <a:spcBef>
                <a:spcPts val="0"/>
              </a:spcBef>
              <a:spcAft>
                <a:spcPts val="80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Para la ejecución del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CERC</a:t>
            </a:r>
            <a:r>
              <a:rPr lang="es-ES" sz="1800" dirty="0">
                <a:effectLst/>
                <a:latin typeface="Calibri" panose="020F0502020204030204" pitchFamily="34" charset="0"/>
                <a:ea typeface="Calibri" panose="020F0502020204030204" pitchFamily="34" charset="0"/>
                <a:cs typeface="Times New Roman" panose="02020603050405020304" pitchFamily="18" charset="0"/>
              </a:rPr>
              <a:t>, las responsabilidades clave de la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UEP-INAPA</a:t>
            </a:r>
            <a:r>
              <a:rPr lang="es-ES" sz="1800" dirty="0">
                <a:effectLst/>
                <a:latin typeface="Calibri" panose="020F0502020204030204" pitchFamily="34" charset="0"/>
                <a:ea typeface="Calibri" panose="020F0502020204030204" pitchFamily="34" charset="0"/>
                <a:cs typeface="Times New Roman" panose="02020603050405020304" pitchFamily="18" charset="0"/>
              </a:rPr>
              <a:t> son las siguientes: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Symbol" panose="05050102010706020507" pitchFamily="18" charset="2"/>
              </a:rPr>
              <a:t>Asegurar la entrega de los resultados del </a:t>
            </a:r>
            <a:r>
              <a:rPr lang="es-ES" sz="1800" dirty="0" err="1">
                <a:effectLst/>
                <a:latin typeface="Calibri" panose="020F0502020204030204" pitchFamily="34" charset="0"/>
                <a:ea typeface="Calibri" panose="020F0502020204030204" pitchFamily="34" charset="0"/>
                <a:cs typeface="Symbol" panose="05050102010706020507" pitchFamily="18" charset="2"/>
              </a:rPr>
              <a:t>PAE</a:t>
            </a:r>
            <a:r>
              <a:rPr lang="es-ES" sz="1800" dirty="0">
                <a:effectLst/>
                <a:latin typeface="Calibri" panose="020F0502020204030204" pitchFamily="34" charset="0"/>
                <a:ea typeface="Calibri" panose="020F0502020204030204" pitchFamily="34" charset="0"/>
                <a:cs typeface="Symbol" panose="05050102010706020507" pitchFamily="18" charset="2"/>
              </a:rPr>
              <a:t> y los logros de los resultados facilitando la coordinación entre los Ministerios e Instituciones que participan en el </a:t>
            </a:r>
            <a:r>
              <a:rPr lang="es-ES" sz="1800" dirty="0" err="1">
                <a:effectLst/>
                <a:latin typeface="Calibri" panose="020F0502020204030204" pitchFamily="34" charset="0"/>
                <a:ea typeface="Calibri" panose="020F0502020204030204" pitchFamily="34" charset="0"/>
                <a:cs typeface="Symbol" panose="05050102010706020507" pitchFamily="18" charset="2"/>
              </a:rPr>
              <a:t>PAE</a:t>
            </a:r>
            <a:r>
              <a:rPr lang="es-ES" sz="1800" dirty="0">
                <a:effectLst/>
                <a:latin typeface="Calibri" panose="020F0502020204030204" pitchFamily="34" charset="0"/>
                <a:ea typeface="Calibri" panose="020F0502020204030204" pitchFamily="34" charset="0"/>
                <a:cs typeface="Symbol" panose="05050102010706020507" pitchFamily="18" charset="2"/>
              </a:rPr>
              <a:t> y abordando los problemas de coordinación a medida que surgen durante la implementación del </a:t>
            </a:r>
            <a:r>
              <a:rPr lang="es-ES" sz="1800" dirty="0" err="1">
                <a:effectLst/>
                <a:latin typeface="Calibri" panose="020F0502020204030204" pitchFamily="34" charset="0"/>
                <a:ea typeface="Calibri" panose="020F0502020204030204" pitchFamily="34" charset="0"/>
                <a:cs typeface="Symbol" panose="05050102010706020507" pitchFamily="18" charset="2"/>
              </a:rPr>
              <a:t>PAE</a:t>
            </a:r>
            <a:r>
              <a:rPr lang="es-ES" sz="1800" dirty="0">
                <a:effectLst/>
                <a:latin typeface="Calibri" panose="020F0502020204030204" pitchFamily="34" charset="0"/>
                <a:ea typeface="Calibri" panose="020F0502020204030204" pitchFamily="34" charset="0"/>
                <a:cs typeface="Symbol" panose="05050102010706020507" pitchFamily="18" charset="2"/>
              </a:rPr>
              <a:t>;</a:t>
            </a:r>
            <a:endParaRPr lang="es-DO" sz="1800" dirty="0">
              <a:effectLst/>
              <a:latin typeface="Calibri" panose="020F0502020204030204" pitchFamily="34" charset="0"/>
              <a:ea typeface="Calibri" panose="020F0502020204030204" pitchFamily="34" charset="0"/>
              <a:cs typeface="Symbol" panose="05050102010706020507" pitchFamily="18" charset="2"/>
            </a:endParaRPr>
          </a:p>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Symbol" panose="05050102010706020507" pitchFamily="18" charset="2"/>
              </a:rPr>
              <a:t>Revisar los informes de progreso de </a:t>
            </a:r>
            <a:r>
              <a:rPr lang="es-ES" sz="1800" dirty="0" err="1">
                <a:effectLst/>
                <a:latin typeface="Calibri" panose="020F0502020204030204" pitchFamily="34" charset="0"/>
                <a:ea typeface="Calibri" panose="020F0502020204030204" pitchFamily="34" charset="0"/>
                <a:cs typeface="Symbol" panose="05050102010706020507" pitchFamily="18" charset="2"/>
              </a:rPr>
              <a:t>PAE</a:t>
            </a:r>
            <a:r>
              <a:rPr lang="es-ES" sz="1800" dirty="0">
                <a:effectLst/>
                <a:latin typeface="Calibri" panose="020F0502020204030204" pitchFamily="34" charset="0"/>
                <a:ea typeface="Calibri" panose="020F0502020204030204" pitchFamily="34" charset="0"/>
                <a:cs typeface="Symbol" panose="05050102010706020507" pitchFamily="18" charset="2"/>
              </a:rPr>
              <a:t> presentados por el Coordinador del proyecto y tomar una decisión al respecto; y</a:t>
            </a:r>
            <a:endParaRPr lang="es-DO" sz="1800" dirty="0">
              <a:effectLst/>
              <a:latin typeface="Calibri" panose="020F0502020204030204" pitchFamily="34" charset="0"/>
              <a:ea typeface="Calibri" panose="020F0502020204030204" pitchFamily="34" charset="0"/>
              <a:cs typeface="Symbol" panose="05050102010706020507" pitchFamily="18" charset="2"/>
            </a:endParaRPr>
          </a:p>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Calibri" panose="020F0502020204030204" pitchFamily="34" charset="0"/>
              </a:rPr>
              <a:t>Revisión y aplicación de instrumentos de Estándares Ambientales y Sociales.</a:t>
            </a:r>
            <a:r>
              <a:rPr lang="es-ES" sz="1800" dirty="0">
                <a:solidFill>
                  <a:srgbClr val="D13438"/>
                </a:solidFill>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El </a:t>
            </a:r>
            <a:r>
              <a:rPr lang="es-ES" sz="1800" dirty="0" err="1">
                <a:effectLst/>
                <a:latin typeface="Calibri" panose="020F0502020204030204" pitchFamily="34" charset="0"/>
                <a:ea typeface="Calibri" panose="020F0502020204030204" pitchFamily="34" charset="0"/>
                <a:cs typeface="Calibri" panose="020F0502020204030204" pitchFamily="34" charset="0"/>
              </a:rPr>
              <a:t>PGAS</a:t>
            </a:r>
            <a:r>
              <a:rPr lang="es-ES" sz="1800" dirty="0">
                <a:effectLst/>
                <a:latin typeface="Calibri" panose="020F0502020204030204" pitchFamily="34" charset="0"/>
                <a:ea typeface="Calibri" panose="020F0502020204030204" pitchFamily="34" charset="0"/>
                <a:cs typeface="Calibri" panose="020F0502020204030204" pitchFamily="34" charset="0"/>
              </a:rPr>
              <a:t> (u otro instrumento) será enviado a la </a:t>
            </a:r>
            <a:r>
              <a:rPr lang="es-ES" sz="1800" dirty="0" err="1">
                <a:effectLst/>
                <a:latin typeface="Calibri" panose="020F0502020204030204" pitchFamily="34" charset="0"/>
                <a:ea typeface="Calibri" panose="020F0502020204030204" pitchFamily="34" charset="0"/>
                <a:cs typeface="Calibri" panose="020F0502020204030204" pitchFamily="34" charset="0"/>
              </a:rPr>
              <a:t>UEP-INAPA</a:t>
            </a:r>
            <a:r>
              <a:rPr lang="es-ES" sz="1800" dirty="0">
                <a:effectLst/>
                <a:latin typeface="Calibri" panose="020F0502020204030204" pitchFamily="34" charset="0"/>
                <a:ea typeface="Calibri" panose="020F0502020204030204" pitchFamily="34" charset="0"/>
                <a:cs typeface="Calibri" panose="020F0502020204030204" pitchFamily="34" charset="0"/>
              </a:rPr>
              <a:t> para su revisión, antes de enviarlo al Banco Mundial para su aprobación. La </a:t>
            </a:r>
            <a:r>
              <a:rPr lang="es-ES" sz="1800" dirty="0" err="1">
                <a:effectLst/>
                <a:latin typeface="Calibri" panose="020F0502020204030204" pitchFamily="34" charset="0"/>
                <a:ea typeface="Calibri" panose="020F0502020204030204" pitchFamily="34" charset="0"/>
                <a:cs typeface="Calibri" panose="020F0502020204030204" pitchFamily="34" charset="0"/>
              </a:rPr>
              <a:t>UEP-INAPA</a:t>
            </a:r>
            <a:r>
              <a:rPr lang="es-ES" sz="1800" dirty="0">
                <a:effectLst/>
                <a:latin typeface="Calibri" panose="020F0502020204030204" pitchFamily="34" charset="0"/>
                <a:ea typeface="Calibri" panose="020F0502020204030204" pitchFamily="34" charset="0"/>
                <a:cs typeface="Calibri" panose="020F0502020204030204" pitchFamily="34" charset="0"/>
              </a:rPr>
              <a:t> supervisará el proceso general de implementación del MAS del BM y preparará un informe de progreso sobre la aplicación de los </a:t>
            </a:r>
            <a:r>
              <a:rPr lang="es-ES" sz="1800" dirty="0" err="1">
                <a:effectLst/>
                <a:latin typeface="Calibri" panose="020F0502020204030204" pitchFamily="34" charset="0"/>
                <a:ea typeface="Calibri" panose="020F0502020204030204" pitchFamily="34" charset="0"/>
                <a:cs typeface="Calibri" panose="020F0502020204030204" pitchFamily="34" charset="0"/>
              </a:rPr>
              <a:t>EAS</a:t>
            </a:r>
            <a:r>
              <a:rPr lang="es-ES" sz="1800" dirty="0">
                <a:effectLst/>
                <a:latin typeface="Calibri" panose="020F0502020204030204" pitchFamily="34" charset="0"/>
                <a:ea typeface="Calibri" panose="020F0502020204030204" pitchFamily="34" charset="0"/>
                <a:cs typeface="Calibri" panose="020F0502020204030204" pitchFamily="34" charset="0"/>
              </a:rPr>
              <a:t> relevantes a lo largo del ciclo de las actividades que se financiarán por la activación del </a:t>
            </a:r>
            <a:r>
              <a:rPr lang="es-ES" sz="1800" dirty="0" err="1">
                <a:effectLst/>
                <a:latin typeface="Calibri" panose="020F0502020204030204" pitchFamily="34" charset="0"/>
                <a:ea typeface="Calibri" panose="020F0502020204030204" pitchFamily="34" charset="0"/>
                <a:cs typeface="Calibri" panose="020F0502020204030204" pitchFamily="34" charset="0"/>
              </a:rPr>
              <a:t>CERC</a:t>
            </a:r>
            <a:r>
              <a:rPr lang="es-ES" sz="1800" dirty="0">
                <a:effectLst/>
                <a:latin typeface="Calibri" panose="020F0502020204030204" pitchFamily="34" charset="0"/>
                <a:ea typeface="Calibri" panose="020F0502020204030204" pitchFamily="34" charset="0"/>
                <a:cs typeface="Calibri" panose="020F0502020204030204" pitchFamily="34" charset="0"/>
              </a:rPr>
              <a:t>. La </a:t>
            </a:r>
            <a:r>
              <a:rPr lang="es-ES" sz="1800" dirty="0" err="1">
                <a:effectLst/>
                <a:latin typeface="Calibri" panose="020F0502020204030204" pitchFamily="34" charset="0"/>
                <a:ea typeface="Calibri" panose="020F0502020204030204" pitchFamily="34" charset="0"/>
                <a:cs typeface="Calibri" panose="020F0502020204030204" pitchFamily="34" charset="0"/>
              </a:rPr>
              <a:t>UEP-INAPA</a:t>
            </a:r>
            <a:r>
              <a:rPr lang="es-ES" sz="1800" dirty="0">
                <a:effectLst/>
                <a:latin typeface="Calibri" panose="020F0502020204030204" pitchFamily="34" charset="0"/>
                <a:ea typeface="Calibri" panose="020F0502020204030204" pitchFamily="34" charset="0"/>
                <a:cs typeface="Calibri" panose="020F0502020204030204" pitchFamily="34" charset="0"/>
              </a:rPr>
              <a:t> también desarrollará los requisitos y procedimientos de informes para garantizar el cumplimiento. Las medidas de mitigación apropiadas se incluirán en los documentos de licitación y documentos de contrato que preparará la </a:t>
            </a:r>
            <a:r>
              <a:rPr lang="es-ES" sz="1800" dirty="0" err="1">
                <a:effectLst/>
                <a:latin typeface="Calibri" panose="020F0502020204030204" pitchFamily="34" charset="0"/>
                <a:ea typeface="Calibri" panose="020F0502020204030204" pitchFamily="34" charset="0"/>
                <a:cs typeface="Calibri" panose="020F0502020204030204" pitchFamily="34" charset="0"/>
              </a:rPr>
              <a:t>UEP-INAPA</a:t>
            </a:r>
            <a:r>
              <a:rPr lang="es-ES" sz="1800" dirty="0">
                <a:effectLst/>
                <a:latin typeface="Calibri" panose="020F0502020204030204" pitchFamily="34" charset="0"/>
                <a:ea typeface="Calibri" panose="020F0502020204030204" pitchFamily="34" charset="0"/>
                <a:cs typeface="Calibri" panose="020F0502020204030204" pitchFamily="34" charset="0"/>
              </a:rPr>
              <a:t>, según sea necesario.</a:t>
            </a:r>
            <a:endParaRPr lang="es-DO" sz="1800" dirty="0">
              <a:effectLst/>
              <a:latin typeface="Calibri" panose="020F0502020204030204" pitchFamily="34" charset="0"/>
              <a:ea typeface="Calibri" panose="020F0502020204030204" pitchFamily="34" charset="0"/>
              <a:cs typeface="Symbol" panose="05050102010706020507" pitchFamily="18" charset="2"/>
            </a:endParaRPr>
          </a:p>
          <a:p>
            <a:pPr marL="342900" marR="0" lvl="0" indent="-342900" algn="just">
              <a:spcBef>
                <a:spcPts val="0"/>
              </a:spcBef>
              <a:spcAft>
                <a:spcPts val="0"/>
              </a:spcAft>
              <a:buFont typeface="Symbol" panose="05050102010706020507" pitchFamily="18" charset="2"/>
              <a:buChar char=""/>
            </a:pPr>
            <a:r>
              <a:rPr lang="es-ES" sz="1800" dirty="0">
                <a:effectLst/>
                <a:latin typeface="Calibri" panose="020F0502020204030204" pitchFamily="34" charset="0"/>
                <a:ea typeface="Calibri" panose="020F0502020204030204" pitchFamily="34" charset="0"/>
                <a:cs typeface="Symbol" panose="05050102010706020507" pitchFamily="18" charset="2"/>
              </a:rPr>
              <a:t>Evaluar todas las cuestiones relacionadas con las políticas y orientarlas según sea necesario.</a:t>
            </a:r>
            <a:endParaRPr lang="es-DO" sz="1800" dirty="0">
              <a:effectLst/>
              <a:latin typeface="Calibri" panose="020F0502020204030204" pitchFamily="34"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284191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n 8">
            <a:extLst>
              <a:ext uri="{FF2B5EF4-FFF2-40B4-BE49-F238E27FC236}">
                <a16:creationId xmlns:a16="http://schemas.microsoft.com/office/drawing/2014/main" id="{86739BBD-5F11-9E79-A4D1-092BDCB89626}"/>
              </a:ext>
            </a:extLst>
          </p:cNvPr>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285C6E87-D97C-E572-7B6D-644403232D8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DD5B2717-969B-6AE7-4DC0-11BA81EFE518}"/>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6" name="Rectangle: Rounded Corners 5">
            <a:extLst>
              <a:ext uri="{FF2B5EF4-FFF2-40B4-BE49-F238E27FC236}">
                <a16:creationId xmlns:a16="http://schemas.microsoft.com/office/drawing/2014/main" id="{1D6FE04E-1FFC-B0E6-16E0-E9A80FC46346}"/>
              </a:ext>
            </a:extLst>
          </p:cNvPr>
          <p:cNvSpPr/>
          <p:nvPr/>
        </p:nvSpPr>
        <p:spPr>
          <a:xfrm rot="5400000">
            <a:off x="5458998" y="-4178982"/>
            <a:ext cx="1263745" cy="12192000"/>
          </a:xfrm>
          <a:prstGeom prst="round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DO" dirty="0"/>
          </a:p>
        </p:txBody>
      </p:sp>
      <p:pic>
        <p:nvPicPr>
          <p:cNvPr id="2" name="Picture 1">
            <a:extLst>
              <a:ext uri="{FF2B5EF4-FFF2-40B4-BE49-F238E27FC236}">
                <a16:creationId xmlns:a16="http://schemas.microsoft.com/office/drawing/2014/main" id="{726ADA16-3412-C0E4-2C98-5AF20B85A4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4706" y="33912"/>
            <a:ext cx="1499470" cy="1206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DE5DEBBD-C85B-A8C4-DD23-4F8778CF709E}"/>
              </a:ext>
            </a:extLst>
          </p:cNvPr>
          <p:cNvSpPr txBox="1"/>
          <p:nvPr/>
        </p:nvSpPr>
        <p:spPr>
          <a:xfrm>
            <a:off x="2869834" y="1611675"/>
            <a:ext cx="6647812" cy="584775"/>
          </a:xfrm>
          <a:prstGeom prst="rect">
            <a:avLst/>
          </a:prstGeom>
          <a:noFill/>
        </p:spPr>
        <p:txBody>
          <a:bodyPr wrap="square" rtlCol="0">
            <a:spAutoFit/>
          </a:bodyPr>
          <a:lstStyle/>
          <a:p>
            <a:pPr algn="ctr"/>
            <a:r>
              <a:rPr lang="es-DO" sz="3200" b="1" dirty="0">
                <a:solidFill>
                  <a:schemeClr val="bg1"/>
                </a:solidFill>
              </a:rPr>
              <a:t>FUENTES</a:t>
            </a:r>
          </a:p>
        </p:txBody>
      </p:sp>
      <p:sp>
        <p:nvSpPr>
          <p:cNvPr id="5" name="TextBox 4">
            <a:extLst>
              <a:ext uri="{FF2B5EF4-FFF2-40B4-BE49-F238E27FC236}">
                <a16:creationId xmlns:a16="http://schemas.microsoft.com/office/drawing/2014/main" id="{882B6F82-B872-2F74-F60B-68A95A61339F}"/>
              </a:ext>
            </a:extLst>
          </p:cNvPr>
          <p:cNvSpPr txBox="1"/>
          <p:nvPr/>
        </p:nvSpPr>
        <p:spPr>
          <a:xfrm>
            <a:off x="828675" y="2875421"/>
            <a:ext cx="9423156" cy="923586"/>
          </a:xfrm>
          <a:prstGeom prst="rect">
            <a:avLst/>
          </a:prstGeom>
          <a:noFill/>
        </p:spPr>
        <p:txBody>
          <a:bodyPr wrap="square">
            <a:spAutoFit/>
          </a:bodyPr>
          <a:lstStyle/>
          <a:p>
            <a:pPr marL="0" marR="0">
              <a:lnSpc>
                <a:spcPct val="107000"/>
              </a:lnSpc>
              <a:spcBef>
                <a:spcPts val="0"/>
              </a:spcBef>
              <a:spcAft>
                <a:spcPts val="0"/>
              </a:spcAft>
            </a:pPr>
            <a:r>
              <a:rPr lang="es-ES" sz="1800" dirty="0">
                <a:effectLst/>
                <a:ea typeface="Calibri" panose="020F0502020204030204" pitchFamily="34" charset="0"/>
                <a:cs typeface="Arial" panose="020B0604020202020204" pitchFamily="34" charset="0"/>
              </a:rPr>
              <a:t>Manual de Operaciones </a:t>
            </a:r>
            <a:r>
              <a:rPr lang="es-ES" sz="1800" dirty="0" err="1">
                <a:effectLst/>
                <a:ea typeface="Calibri" panose="020F0502020204030204" pitchFamily="34" charset="0"/>
                <a:cs typeface="Arial" panose="020B0604020202020204" pitchFamily="34" charset="0"/>
              </a:rPr>
              <a:t>CERC</a:t>
            </a:r>
            <a:r>
              <a:rPr lang="es-ES" sz="1800" dirty="0">
                <a:effectLst/>
                <a:ea typeface="Calibri" panose="020F0502020204030204" pitchFamily="34" charset="0"/>
                <a:cs typeface="Arial" panose="020B0604020202020204" pitchFamily="34" charset="0"/>
              </a:rPr>
              <a:t> para </a:t>
            </a:r>
            <a:r>
              <a:rPr lang="es-DO" sz="1800" dirty="0">
                <a:effectLst/>
                <a:ea typeface="Calibri" panose="020F0502020204030204" pitchFamily="34" charset="0"/>
                <a:cs typeface="Times New Roman" panose="02020603050405020304" pitchFamily="18" charset="0"/>
              </a:rPr>
              <a:t>Proyecto Mejoramiento del Abastecimiento de Agua y Servicios de Aguas Residuales</a:t>
            </a:r>
            <a:r>
              <a:rPr lang="es-DO" dirty="0">
                <a:ea typeface="Calibri" panose="020F0502020204030204" pitchFamily="34" charset="0"/>
                <a:cs typeface="Times New Roman" panose="02020603050405020304" pitchFamily="18" charset="0"/>
              </a:rPr>
              <a:t> </a:t>
            </a:r>
            <a:r>
              <a:rPr lang="es-DO" sz="1800" dirty="0">
                <a:effectLst/>
                <a:ea typeface="Calibri" panose="020F0502020204030204" pitchFamily="34" charset="0"/>
                <a:cs typeface="Times New Roman" panose="02020603050405020304" pitchFamily="18" charset="0"/>
              </a:rPr>
              <a:t>en la República Dominicana </a:t>
            </a:r>
            <a:r>
              <a:rPr lang="es-ES" sz="1800" dirty="0">
                <a:effectLst/>
                <a:ea typeface="Calibri" panose="020F0502020204030204" pitchFamily="34" charset="0"/>
                <a:cs typeface="Arial" panose="020B0604020202020204" pitchFamily="34" charset="0"/>
              </a:rPr>
              <a:t>(P171778)</a:t>
            </a:r>
            <a:endParaRPr lang="es-DO" sz="1800" dirty="0">
              <a:effectLst/>
              <a:ea typeface="Calibri" panose="020F0502020204030204" pitchFamily="34" charset="0"/>
              <a:cs typeface="Arial" panose="020B0604020202020204" pitchFamily="34" charset="0"/>
            </a:endParaRPr>
          </a:p>
          <a:p>
            <a:pPr marL="0" marR="0">
              <a:spcBef>
                <a:spcPts val="600"/>
              </a:spcBef>
              <a:spcAft>
                <a:spcPts val="600"/>
              </a:spcAft>
            </a:pPr>
            <a:endParaRPr lang="es-DO"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TextBox 7">
            <a:extLst>
              <a:ext uri="{FF2B5EF4-FFF2-40B4-BE49-F238E27FC236}">
                <a16:creationId xmlns:a16="http://schemas.microsoft.com/office/drawing/2014/main" id="{F60F066C-82B6-501B-289D-897F2F413EEF}"/>
              </a:ext>
            </a:extLst>
          </p:cNvPr>
          <p:cNvSpPr txBox="1"/>
          <p:nvPr/>
        </p:nvSpPr>
        <p:spPr>
          <a:xfrm>
            <a:off x="252779" y="3611231"/>
            <a:ext cx="6106256" cy="375552"/>
          </a:xfrm>
          <a:prstGeom prst="rect">
            <a:avLst/>
          </a:prstGeom>
          <a:noFill/>
        </p:spPr>
        <p:txBody>
          <a:bodyPr wrap="square">
            <a:spAutoFit/>
          </a:bodyPr>
          <a:lstStyle/>
          <a:p>
            <a:pPr marL="0" marR="0" algn="ctr">
              <a:lnSpc>
                <a:spcPct val="107000"/>
              </a:lnSpc>
              <a:spcBef>
                <a:spcPts val="0"/>
              </a:spcBef>
              <a:spcAft>
                <a:spcPts val="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MARCO DE GESTIÓN AMBIENTAL Y SOCIAL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MGAS</a:t>
            </a:r>
            <a:r>
              <a:rPr lang="es-ES" sz="1800" dirty="0">
                <a:effectLst/>
                <a:latin typeface="Calibri" panose="020F0502020204030204" pitchFamily="34" charset="0"/>
                <a:ea typeface="Calibri" panose="020F0502020204030204" pitchFamily="34" charset="0"/>
                <a:cs typeface="Times New Roman" panose="02020603050405020304" pitchFamily="18" charset="0"/>
              </a:rPr>
              <a:t>)</a:t>
            </a:r>
            <a:endParaRPr lang="es-DO"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BA19511-0C0B-3376-86DE-323DD5C72E6B}"/>
              </a:ext>
            </a:extLst>
          </p:cNvPr>
          <p:cNvSpPr txBox="1"/>
          <p:nvPr/>
        </p:nvSpPr>
        <p:spPr>
          <a:xfrm>
            <a:off x="525340" y="4050115"/>
            <a:ext cx="6106256" cy="375552"/>
          </a:xfrm>
          <a:prstGeom prst="rect">
            <a:avLst/>
          </a:prstGeom>
          <a:noFill/>
        </p:spPr>
        <p:txBody>
          <a:bodyPr wrap="square">
            <a:spAutoFit/>
          </a:bodyPr>
          <a:lstStyle/>
          <a:p>
            <a:pPr marL="0" marR="0" algn="ctr">
              <a:lnSpc>
                <a:spcPct val="107000"/>
              </a:lnSpc>
              <a:spcBef>
                <a:spcPts val="0"/>
              </a:spcBef>
              <a:spcAft>
                <a:spcPts val="0"/>
              </a:spcAft>
            </a:pPr>
            <a:r>
              <a:rPr lang="es-ES" sz="1800" dirty="0">
                <a:effectLst/>
                <a:latin typeface="Calibri" panose="020F0502020204030204" pitchFamily="34" charset="0"/>
                <a:ea typeface="Calibri" panose="020F0502020204030204" pitchFamily="34" charset="0"/>
                <a:cs typeface="Times New Roman" panose="02020603050405020304" pitchFamily="18" charset="0"/>
              </a:rPr>
              <a:t>MARCO DE GESTIÓN AMBIENTAL Y SOCIAL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MGAS</a:t>
            </a:r>
            <a:r>
              <a:rPr lang="es-ES" sz="1800" dirty="0">
                <a:effectLst/>
                <a:latin typeface="Calibri" panose="020F0502020204030204" pitchFamily="34" charset="0"/>
                <a:ea typeface="Calibri" panose="020F0502020204030204" pitchFamily="34" charset="0"/>
                <a:cs typeface="Times New Roman" panose="02020603050405020304" pitchFamily="18" charset="0"/>
              </a:rPr>
              <a:t>)-</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CERC</a:t>
            </a:r>
            <a:endParaRPr lang="es-D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9335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AD64F-E940-67D9-91E7-847A45349A39}"/>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33D9F611-B215-0F3B-8CBB-FF2035F8659F}"/>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87A32F67-14FC-FA2D-8AC0-BD050F19A572}"/>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0A78A29C-BC9E-5CA5-EC08-82B2EAF7B8BA}"/>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DA88BBC8-6C42-D44E-F0F1-57F74D5942FD}"/>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C5D4FCFD-94C7-DB15-CB60-5306596D63B6}"/>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6803B2C5-CE8D-7F58-82B2-58B06C9BA3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9388CFC6-D371-1AE4-72A7-0DC12B0104C4}"/>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7BD0DD76-4E7B-0722-12AC-A59B3568F1B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2283D979-C142-815A-6A14-CCE30F67D316}"/>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0" name="TextBox 9">
            <a:extLst>
              <a:ext uri="{FF2B5EF4-FFF2-40B4-BE49-F238E27FC236}">
                <a16:creationId xmlns:a16="http://schemas.microsoft.com/office/drawing/2014/main" id="{8A63BEF8-66A2-8A9C-C2F8-6EFE95024BAC}"/>
              </a:ext>
            </a:extLst>
          </p:cNvPr>
          <p:cNvSpPr txBox="1"/>
          <p:nvPr/>
        </p:nvSpPr>
        <p:spPr>
          <a:xfrm>
            <a:off x="3486184" y="2105760"/>
            <a:ext cx="7996569" cy="3848489"/>
          </a:xfrm>
          <a:prstGeom prst="rect">
            <a:avLst/>
          </a:prstGeom>
          <a:noFill/>
        </p:spPr>
        <p:txBody>
          <a:bodyPr wrap="square" rtlCol="0">
            <a:spAutoFit/>
          </a:bodyPr>
          <a:lstStyle/>
          <a:p>
            <a:pPr algn="ctr"/>
            <a:r>
              <a:rPr lang="es-E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INSTRUMENTOS PARA APLICACIÓN DEL </a:t>
            </a:r>
            <a:r>
              <a:rPr lang="es-ES" sz="18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CERC</a:t>
            </a:r>
            <a:r>
              <a:rPr lang="es-E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(1)</a:t>
            </a:r>
          </a:p>
          <a:p>
            <a:pPr algn="just"/>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 </a:t>
            </a:r>
            <a:r>
              <a:rPr lang="es-ES" sz="1800" b="1" dirty="0">
                <a:effectLst/>
                <a:latin typeface="Calibri" panose="020F0502020204030204" pitchFamily="34" charset="0"/>
                <a:ea typeface="Calibri" panose="020F0502020204030204" pitchFamily="34" charset="0"/>
                <a:cs typeface="Times New Roman" panose="02020603050405020304" pitchFamily="18" charset="0"/>
              </a:rPr>
              <a:t>Manual de Operaciones (MO) del </a:t>
            </a:r>
            <a:r>
              <a:rPr lang="es-ES" sz="1800" b="1" dirty="0" err="1">
                <a:effectLst/>
                <a:latin typeface="Calibri" panose="020F0502020204030204" pitchFamily="34" charset="0"/>
                <a:ea typeface="Calibri" panose="020F0502020204030204" pitchFamily="34" charset="0"/>
                <a:cs typeface="Times New Roman" panose="02020603050405020304" pitchFamily="18" charset="0"/>
              </a:rPr>
              <a:t>CERC</a:t>
            </a:r>
            <a:r>
              <a:rPr lang="es-ES" b="1" dirty="0">
                <a:latin typeface="Calibri" panose="020F0502020204030204" pitchFamily="34" charset="0"/>
                <a:ea typeface="Calibri" panose="020F0502020204030204" pitchFamily="34" charset="0"/>
                <a:cs typeface="Times New Roman" panose="02020603050405020304" pitchFamily="18" charset="0"/>
              </a:rPr>
              <a:t>:</a:t>
            </a:r>
          </a:p>
          <a:p>
            <a:pPr marR="0" lvl="0" algn="just" fontAlgn="base">
              <a:lnSpc>
                <a:spcPct val="115000"/>
              </a:lnSpc>
              <a:spcBef>
                <a:spcPts val="600"/>
              </a:spcBef>
              <a:spcAft>
                <a:spcPts val="0"/>
              </a:spcAft>
              <a:buSzPts val="1100"/>
            </a:pPr>
            <a:r>
              <a:rPr lang="es-ES" dirty="0">
                <a:latin typeface="Calibri" panose="020F0502020204030204" pitchFamily="34" charset="0"/>
                <a:ea typeface="Calibri" panose="020F0502020204030204" pitchFamily="34" charset="0"/>
                <a:cs typeface="Arial" panose="020B0604020202020204" pitchFamily="34" charset="0"/>
              </a:rPr>
              <a:t>Documento principal que </a:t>
            </a:r>
            <a:r>
              <a:rPr lang="es-ES" sz="1800" dirty="0">
                <a:effectLst/>
                <a:latin typeface="Calibri" panose="020F0502020204030204" pitchFamily="34" charset="0"/>
                <a:ea typeface="Calibri" panose="020F0502020204030204" pitchFamily="34" charset="0"/>
                <a:cs typeface="Calibri" panose="020F0502020204030204" pitchFamily="34" charset="0"/>
              </a:rPr>
              <a:t>regula y define los procesos institucionales, administrativos y operacionales que deben seguirse para la ejecución de actividades a ser financiadas bajo un </a:t>
            </a:r>
            <a:r>
              <a:rPr lang="es-ES" sz="1800" dirty="0" err="1">
                <a:effectLst/>
                <a:latin typeface="Calibri" panose="020F0502020204030204" pitchFamily="34" charset="0"/>
                <a:ea typeface="Calibri" panose="020F0502020204030204" pitchFamily="34" charset="0"/>
                <a:cs typeface="Calibri" panose="020F0502020204030204" pitchFamily="34" charset="0"/>
              </a:rPr>
              <a:t>CERC</a:t>
            </a:r>
            <a:r>
              <a:rPr lang="es-ES" sz="1800" dirty="0">
                <a:effectLst/>
                <a:latin typeface="Calibri" panose="020F0502020204030204" pitchFamily="34" charset="0"/>
                <a:ea typeface="Calibri" panose="020F0502020204030204" pitchFamily="34" charset="0"/>
                <a:cs typeface="Calibri" panose="020F0502020204030204" pitchFamily="34" charset="0"/>
              </a:rPr>
              <a:t>. Al ser un componente que forma parte de un proyecto de inversión con el Banco Mundial, los procesos del </a:t>
            </a:r>
            <a:r>
              <a:rPr lang="es-ES" sz="1800" dirty="0" err="1">
                <a:effectLst/>
                <a:latin typeface="Calibri" panose="020F0502020204030204" pitchFamily="34" charset="0"/>
                <a:ea typeface="Calibri" panose="020F0502020204030204" pitchFamily="34" charset="0"/>
                <a:cs typeface="Calibri" panose="020F0502020204030204" pitchFamily="34" charset="0"/>
              </a:rPr>
              <a:t>CERC</a:t>
            </a:r>
            <a:r>
              <a:rPr lang="es-ES" sz="1800" dirty="0">
                <a:effectLst/>
                <a:latin typeface="Calibri" panose="020F0502020204030204" pitchFamily="34" charset="0"/>
                <a:ea typeface="Calibri" panose="020F0502020204030204" pitchFamily="34" charset="0"/>
                <a:cs typeface="Calibri" panose="020F0502020204030204" pitchFamily="34" charset="0"/>
              </a:rPr>
              <a:t> se</a:t>
            </a:r>
            <a:r>
              <a:rPr lang="es-ES" sz="1800" spc="15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enmarcan</a:t>
            </a:r>
            <a:r>
              <a:rPr lang="es-ES" sz="1800" spc="16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dentro</a:t>
            </a:r>
            <a:r>
              <a:rPr lang="es-ES" sz="1800" spc="16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de</a:t>
            </a:r>
            <a:r>
              <a:rPr lang="es-ES" sz="1800" spc="14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las</a:t>
            </a:r>
            <a:r>
              <a:rPr lang="es-ES" sz="1800" spc="160" dirty="0">
                <a:effectLst/>
                <a:latin typeface="Calibri" panose="020F0502020204030204" pitchFamily="34" charset="0"/>
                <a:ea typeface="Calibri" panose="020F0502020204030204" pitchFamily="34" charset="0"/>
                <a:cs typeface="Calibri" panose="020F0502020204030204" pitchFamily="34" charset="0"/>
              </a:rPr>
              <a:t> </a:t>
            </a:r>
            <a:r>
              <a:rPr lang="es-ES" sz="1800" spc="-5" dirty="0">
                <a:effectLst/>
                <a:latin typeface="Calibri" panose="020F0502020204030204" pitchFamily="34" charset="0"/>
                <a:ea typeface="Calibri" panose="020F0502020204030204" pitchFamily="34" charset="0"/>
                <a:cs typeface="Calibri" panose="020F0502020204030204" pitchFamily="34" charset="0"/>
              </a:rPr>
              <a:t>políticas</a:t>
            </a:r>
            <a:r>
              <a:rPr lang="es-ES" sz="1800" spc="15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y</a:t>
            </a:r>
            <a:r>
              <a:rPr lang="es-ES" sz="1800" spc="14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procedimientos</a:t>
            </a:r>
            <a:r>
              <a:rPr lang="es-ES" sz="1800" spc="150" dirty="0">
                <a:effectLst/>
                <a:latin typeface="Calibri" panose="020F0502020204030204" pitchFamily="34" charset="0"/>
                <a:ea typeface="Calibri" panose="020F0502020204030204" pitchFamily="34" charset="0"/>
                <a:cs typeface="Calibri" panose="020F0502020204030204" pitchFamily="34" charset="0"/>
              </a:rPr>
              <a:t> </a:t>
            </a:r>
            <a:r>
              <a:rPr lang="es-ES" sz="1800" spc="5" dirty="0">
                <a:effectLst/>
                <a:latin typeface="Calibri" panose="020F0502020204030204" pitchFamily="34" charset="0"/>
                <a:ea typeface="Calibri" panose="020F0502020204030204" pitchFamily="34" charset="0"/>
                <a:cs typeface="Calibri" panose="020F0502020204030204" pitchFamily="34" charset="0"/>
              </a:rPr>
              <a:t>aplicables</a:t>
            </a:r>
            <a:r>
              <a:rPr lang="es-ES" sz="1800" spc="15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del</a:t>
            </a:r>
            <a:r>
              <a:rPr lang="es-ES" sz="1800" spc="15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Banco</a:t>
            </a:r>
            <a:r>
              <a:rPr lang="es-ES" sz="1800" spc="160" dirty="0">
                <a:effectLst/>
                <a:latin typeface="Calibri" panose="020F0502020204030204" pitchFamily="34" charset="0"/>
                <a:ea typeface="Calibri" panose="020F0502020204030204" pitchFamily="34" charset="0"/>
                <a:cs typeface="Calibri" panose="020F0502020204030204" pitchFamily="34" charset="0"/>
              </a:rPr>
              <a:t> </a:t>
            </a:r>
            <a:r>
              <a:rPr lang="es-ES" sz="1800" spc="-5" dirty="0">
                <a:effectLst/>
                <a:latin typeface="Calibri" panose="020F0502020204030204" pitchFamily="34" charset="0"/>
                <a:ea typeface="Calibri" panose="020F0502020204030204" pitchFamily="34" charset="0"/>
                <a:cs typeface="Calibri" panose="020F0502020204030204" pitchFamily="34" charset="0"/>
              </a:rPr>
              <a:t>para</a:t>
            </a:r>
            <a:r>
              <a:rPr lang="es-ES" sz="1800" spc="190" dirty="0">
                <a:effectLst/>
                <a:latin typeface="Calibri" panose="020F0502020204030204" pitchFamily="34" charset="0"/>
                <a:ea typeface="Calibri" panose="020F0502020204030204" pitchFamily="34" charset="0"/>
                <a:cs typeface="Calibri" panose="020F0502020204030204" pitchFamily="34" charset="0"/>
              </a:rPr>
              <a:t> </a:t>
            </a:r>
            <a:r>
              <a:rPr lang="es-ES" sz="1800" spc="-5" dirty="0">
                <a:effectLst/>
                <a:latin typeface="Calibri" panose="020F0502020204030204" pitchFamily="34" charset="0"/>
                <a:ea typeface="Calibri" panose="020F0502020204030204" pitchFamily="34" charset="0"/>
                <a:cs typeface="Calibri" panose="020F0502020204030204" pitchFamily="34" charset="0"/>
              </a:rPr>
              <a:t>respuesta</a:t>
            </a:r>
            <a:r>
              <a:rPr lang="es-ES" sz="1800" spc="8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rápida</a:t>
            </a:r>
            <a:r>
              <a:rPr lang="es-ES" sz="1800" spc="8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a</a:t>
            </a:r>
            <a:r>
              <a:rPr lang="es-ES" sz="1800" spc="9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crisis</a:t>
            </a:r>
            <a:r>
              <a:rPr lang="es-ES" sz="1800" spc="9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y</a:t>
            </a:r>
            <a:r>
              <a:rPr lang="es-ES" sz="1800" spc="80" dirty="0">
                <a:effectLst/>
                <a:latin typeface="Calibri" panose="020F0502020204030204" pitchFamily="34" charset="0"/>
                <a:ea typeface="Calibri" panose="020F0502020204030204" pitchFamily="34" charset="0"/>
                <a:cs typeface="Calibri" panose="020F0502020204030204" pitchFamily="34" charset="0"/>
              </a:rPr>
              <a:t> </a:t>
            </a:r>
            <a:r>
              <a:rPr lang="es-ES" sz="1800" spc="-5" dirty="0">
                <a:effectLst/>
                <a:latin typeface="Calibri" panose="020F0502020204030204" pitchFamily="34" charset="0"/>
                <a:ea typeface="Calibri" panose="020F0502020204030204" pitchFamily="34" charset="0"/>
                <a:cs typeface="Calibri" panose="020F0502020204030204" pitchFamily="34" charset="0"/>
              </a:rPr>
              <a:t>emergencias</a:t>
            </a:r>
            <a:r>
              <a:rPr lang="es-ES" sz="1800" spc="10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disponible</a:t>
            </a:r>
            <a:r>
              <a:rPr lang="es-ES" sz="1800" spc="8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para</a:t>
            </a:r>
            <a:r>
              <a:rPr lang="es-ES" sz="1800" spc="8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países</a:t>
            </a:r>
            <a:r>
              <a:rPr lang="es-ES" sz="1800" spc="8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que</a:t>
            </a:r>
            <a:r>
              <a:rPr lang="es-ES" sz="1800" spc="41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tienen</a:t>
            </a:r>
            <a:r>
              <a:rPr lang="es-ES" sz="1800" spc="-30" dirty="0">
                <a:effectLst/>
                <a:latin typeface="Calibri" panose="020F0502020204030204" pitchFamily="34" charset="0"/>
                <a:ea typeface="Calibri" panose="020F0502020204030204" pitchFamily="34" charset="0"/>
                <a:cs typeface="Calibri" panose="020F0502020204030204" pitchFamily="34" charset="0"/>
              </a:rPr>
              <a:t> </a:t>
            </a:r>
            <a:r>
              <a:rPr lang="es-ES" sz="1800" spc="-5" dirty="0">
                <a:effectLst/>
                <a:latin typeface="Calibri" panose="020F0502020204030204" pitchFamily="34" charset="0"/>
                <a:ea typeface="Calibri" panose="020F0502020204030204" pitchFamily="34" charset="0"/>
                <a:cs typeface="Calibri" panose="020F0502020204030204" pitchFamily="34" charset="0"/>
              </a:rPr>
              <a:t>acceso</a:t>
            </a:r>
            <a:r>
              <a:rPr lang="es-ES" sz="1800" spc="-2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a</a:t>
            </a:r>
            <a:r>
              <a:rPr lang="es-ES" sz="1800" spc="-25" dirty="0">
                <a:effectLst/>
                <a:latin typeface="Calibri" panose="020F0502020204030204" pitchFamily="34" charset="0"/>
                <a:ea typeface="Calibri" panose="020F0502020204030204" pitchFamily="34" charset="0"/>
                <a:cs typeface="Calibri" panose="020F0502020204030204" pitchFamily="34" charset="0"/>
              </a:rPr>
              <a:t> </a:t>
            </a:r>
            <a:r>
              <a:rPr lang="es-ES" sz="1800" spc="-5" dirty="0">
                <a:effectLst/>
                <a:latin typeface="Calibri" panose="020F0502020204030204" pitchFamily="34" charset="0"/>
                <a:ea typeface="Calibri" panose="020F0502020204030204" pitchFamily="34" charset="0"/>
                <a:cs typeface="Calibri" panose="020F0502020204030204" pitchFamily="34" charset="0"/>
              </a:rPr>
              <a:t>fondos</a:t>
            </a:r>
            <a:r>
              <a:rPr lang="es-ES" sz="1800" spc="-3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del</a:t>
            </a:r>
            <a:r>
              <a:rPr lang="es-ES" sz="1800" spc="-25"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Banco. Asimismo, sigue los lineamientos establecidos en las políticas de adquisiciones, de gestión financiera y de gestión ambiental y social establecidas por el Banco.</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AC9BED16-B8B3-52E1-C69A-E4CFF83045CB}"/>
              </a:ext>
            </a:extLst>
          </p:cNvPr>
          <p:cNvSpPr txBox="1"/>
          <p:nvPr/>
        </p:nvSpPr>
        <p:spPr>
          <a:xfrm>
            <a:off x="2133634" y="162024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Tree>
    <p:extLst>
      <p:ext uri="{BB962C8B-B14F-4D97-AF65-F5344CB8AC3E}">
        <p14:creationId xmlns:p14="http://schemas.microsoft.com/office/powerpoint/2010/main" val="853684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14A0A-C664-3C5E-42A6-043C699462BA}"/>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5BBB9114-814E-A483-82A3-F3E6BEE25643}"/>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F8550C93-6AB9-1812-739B-8753D7FFC86E}"/>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46566F8D-2BB5-2A50-0FBF-4B8A24C6BEFC}"/>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97F7194E-82A5-3CAC-8868-8992898A140B}"/>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FD8748A9-D39E-5B70-9637-559E09052C28}"/>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B8B9D8F1-374B-CD6C-8549-F6BE599DE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C98567AD-DBFE-6E92-B4E1-A4F0859C0B03}"/>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7A3719D8-48B1-28EE-AAB7-60F78323A6D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E03A9E30-0A08-EADB-64B7-1CBA340B9485}"/>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0" name="TextBox 9">
            <a:extLst>
              <a:ext uri="{FF2B5EF4-FFF2-40B4-BE49-F238E27FC236}">
                <a16:creationId xmlns:a16="http://schemas.microsoft.com/office/drawing/2014/main" id="{7A752C42-C6A2-D7AD-F3B9-630FE5A28DCF}"/>
              </a:ext>
            </a:extLst>
          </p:cNvPr>
          <p:cNvSpPr txBox="1"/>
          <p:nvPr/>
        </p:nvSpPr>
        <p:spPr>
          <a:xfrm>
            <a:off x="3608359" y="2131217"/>
            <a:ext cx="7996569" cy="3139321"/>
          </a:xfrm>
          <a:prstGeom prst="rect">
            <a:avLst/>
          </a:prstGeom>
          <a:noFill/>
        </p:spPr>
        <p:txBody>
          <a:bodyPr wrap="square" rtlCol="0">
            <a:spAutoFit/>
          </a:bodyPr>
          <a:lstStyle/>
          <a:p>
            <a:pPr algn="ctr"/>
            <a:r>
              <a:rPr lang="es-E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INSTRUMENTOS PARA APLICACIÓN DEL </a:t>
            </a:r>
            <a:r>
              <a:rPr lang="es-ES" sz="18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CERC</a:t>
            </a:r>
            <a:r>
              <a:rPr lang="es-E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(2)</a:t>
            </a:r>
          </a:p>
          <a:p>
            <a:pPr algn="just"/>
            <a:endParaRPr lang="es-DO"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s-DO"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 </a:t>
            </a:r>
            <a:r>
              <a:rPr lang="es-DO" sz="18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CERC-MGAS</a:t>
            </a:r>
            <a:r>
              <a:rPr lang="es-DO"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s-DO" sz="18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ó</a:t>
            </a:r>
            <a:r>
              <a:rPr lang="es-DO"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s-DO" sz="18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MGAS-CERC</a:t>
            </a:r>
            <a:r>
              <a:rPr lang="es-DO"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algn="just"/>
            <a:r>
              <a:rPr lang="es-ES" dirty="0">
                <a:solidFill>
                  <a:srgbClr val="000000"/>
                </a:solidFill>
                <a:latin typeface="Calibri" panose="020F0502020204030204" pitchFamily="34" charset="0"/>
                <a:ea typeface="Calibri" panose="020F0502020204030204" pitchFamily="34" charset="0"/>
                <a:cs typeface="Times New Roman" panose="02020603050405020304" pitchFamily="18" charset="0"/>
              </a:rPr>
              <a:t>E</a:t>
            </a:r>
            <a:r>
              <a:rPr lang="es-E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 la guía para la aplicación de los procedimientos necesarios, </a:t>
            </a:r>
            <a:r>
              <a:rPr lang="es-DO"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fin de asegurar que los riesgos ambientales y sociales (</a:t>
            </a:r>
            <a:r>
              <a:rPr lang="es-DO"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A&amp;S</a:t>
            </a:r>
            <a:r>
              <a:rPr lang="es-DO"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identificados bajo cualquiera de los gastos elegibles financiados por el </a:t>
            </a:r>
            <a:r>
              <a:rPr lang="es-DO"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CERC</a:t>
            </a:r>
            <a:r>
              <a:rPr lang="es-DO"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sean mitigados, manejados, reducidos o eliminados.</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ES" dirty="0">
              <a:latin typeface="Calibri" panose="020F0502020204030204" pitchFamily="34" charset="0"/>
              <a:ea typeface="Calibri" panose="020F0502020204030204" pitchFamily="34" charset="0"/>
              <a:cs typeface="Times New Roman" panose="02020603050405020304" pitchFamily="18" charset="0"/>
            </a:endParaRPr>
          </a:p>
          <a:p>
            <a:pPr algn="just"/>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DO" dirty="0"/>
          </a:p>
        </p:txBody>
      </p:sp>
      <p:sp>
        <p:nvSpPr>
          <p:cNvPr id="3" name="TextBox 2">
            <a:extLst>
              <a:ext uri="{FF2B5EF4-FFF2-40B4-BE49-F238E27FC236}">
                <a16:creationId xmlns:a16="http://schemas.microsoft.com/office/drawing/2014/main" id="{84C1C235-81A1-821A-BD26-042ABB3C04B2}"/>
              </a:ext>
            </a:extLst>
          </p:cNvPr>
          <p:cNvSpPr txBox="1"/>
          <p:nvPr/>
        </p:nvSpPr>
        <p:spPr>
          <a:xfrm>
            <a:off x="2133634" y="162024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Tree>
    <p:extLst>
      <p:ext uri="{BB962C8B-B14F-4D97-AF65-F5344CB8AC3E}">
        <p14:creationId xmlns:p14="http://schemas.microsoft.com/office/powerpoint/2010/main" val="3287914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7E7FDA-FB3E-ACB6-FC6D-0F7156F8E83A}"/>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3BE126EB-31CD-29EF-4C6F-4A11395941FB}"/>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46B38055-952E-228B-A640-8A04BF577F4A}"/>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F8BC61D5-D0B8-9B36-93A8-C987FA38F1FA}"/>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9C2A8BC0-B2A3-D814-875C-71515C20F913}"/>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F4C8D85D-88CE-5EBC-562F-76100DEFFCBB}"/>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F8B094A6-38CD-6416-BA84-E498C70B6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8109D0C4-79CC-2B66-CF0C-F12307872E65}"/>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20BD0D3F-6DA7-3613-AF44-49BBA9FBE66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2003D714-221B-EE42-3F38-39640C0D59D3}"/>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10" name="TextBox 9">
            <a:extLst>
              <a:ext uri="{FF2B5EF4-FFF2-40B4-BE49-F238E27FC236}">
                <a16:creationId xmlns:a16="http://schemas.microsoft.com/office/drawing/2014/main" id="{63E8669E-34E5-1766-F848-8C9C8BEDB778}"/>
              </a:ext>
            </a:extLst>
          </p:cNvPr>
          <p:cNvSpPr txBox="1"/>
          <p:nvPr/>
        </p:nvSpPr>
        <p:spPr>
          <a:xfrm>
            <a:off x="3574108" y="2118508"/>
            <a:ext cx="7996569" cy="2620526"/>
          </a:xfrm>
          <a:prstGeom prst="rect">
            <a:avLst/>
          </a:prstGeom>
          <a:noFill/>
        </p:spPr>
        <p:txBody>
          <a:bodyPr wrap="square" rtlCol="0">
            <a:spAutoFit/>
          </a:bodyPr>
          <a:lstStyle/>
          <a:p>
            <a:pPr marR="0" lvl="0" algn="just" fontAlgn="base">
              <a:lnSpc>
                <a:spcPct val="115000"/>
              </a:lnSpc>
              <a:spcBef>
                <a:spcPts val="600"/>
              </a:spcBef>
              <a:spcAft>
                <a:spcPts val="0"/>
              </a:spcAft>
              <a:buSzPts val="1100"/>
            </a:pPr>
            <a:r>
              <a:rPr lang="es-ES" sz="1800" b="1" dirty="0">
                <a:effectLst/>
                <a:latin typeface="Calibri" panose="020F0502020204030204" pitchFamily="34" charset="0"/>
                <a:ea typeface="Calibri" panose="020F0502020204030204" pitchFamily="34" charset="0"/>
                <a:cs typeface="Arial" panose="020B0604020202020204" pitchFamily="34" charset="0"/>
              </a:rPr>
              <a:t>El </a:t>
            </a:r>
            <a:r>
              <a:rPr lang="es-ES" sz="1800" b="1" dirty="0" err="1">
                <a:effectLst/>
                <a:latin typeface="Calibri" panose="020F0502020204030204" pitchFamily="34" charset="0"/>
                <a:ea typeface="Calibri" panose="020F0502020204030204" pitchFamily="34" charset="0"/>
                <a:cs typeface="Arial" panose="020B0604020202020204" pitchFamily="34" charset="0"/>
              </a:rPr>
              <a:t>CERC</a:t>
            </a:r>
            <a:r>
              <a:rPr lang="es-ES" sz="1800" b="1" dirty="0">
                <a:effectLst/>
                <a:latin typeface="Calibri" panose="020F0502020204030204" pitchFamily="34" charset="0"/>
                <a:ea typeface="Calibri" panose="020F0502020204030204" pitchFamily="34" charset="0"/>
                <a:cs typeface="Arial" panose="020B0604020202020204" pitchFamily="34" charset="0"/>
              </a:rPr>
              <a:t>, cuenta con su propia Categoría de Desembolso en el acuerdo de financiamiento con el Banco, aunque no necesariamente cuenta con un monto asignado preliminarmente para dicho componente. </a:t>
            </a:r>
            <a:r>
              <a:rPr lang="es-ES" sz="1800" dirty="0">
                <a:effectLst/>
                <a:latin typeface="Calibri" panose="020F0502020204030204" pitchFamily="34" charset="0"/>
                <a:ea typeface="Calibri" panose="020F0502020204030204" pitchFamily="34" charset="0"/>
                <a:cs typeface="Arial" panose="020B0604020202020204" pitchFamily="34"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En</a:t>
            </a:r>
            <a:r>
              <a:rPr lang="es-ES" sz="1800" spc="15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caso</a:t>
            </a:r>
            <a:r>
              <a:rPr lang="es-ES" sz="1800" spc="165" dirty="0">
                <a:effectLst/>
                <a:latin typeface="Calibri" panose="020F0502020204030204" pitchFamily="34" charset="0"/>
                <a:ea typeface="Calibri" panose="020F0502020204030204" pitchFamily="34" charset="0"/>
                <a:cs typeface="Times New Roman" panose="02020603050405020304" pitchFamily="18" charset="0"/>
              </a:rPr>
              <a:t> </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de que</a:t>
            </a:r>
            <a:r>
              <a:rPr lang="es-ES" sz="1800" spc="16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las</a:t>
            </a:r>
            <a:r>
              <a:rPr lang="es-ES" sz="1800" spc="16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necesidades de recursos</a:t>
            </a:r>
            <a:r>
              <a:rPr lang="es-ES" sz="1800" spc="15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para responder a una emergencia</a:t>
            </a:r>
            <a:r>
              <a:rPr lang="es-ES" sz="1800" spc="155" dirty="0">
                <a:effectLst/>
                <a:latin typeface="Calibri" panose="020F0502020204030204" pitchFamily="34" charset="0"/>
                <a:ea typeface="Calibri" panose="020F0502020204030204" pitchFamily="34" charset="0"/>
                <a:cs typeface="Times New Roman" panose="02020603050405020304" pitchFamily="18" charset="0"/>
              </a:rPr>
              <a:t> </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sean</a:t>
            </a:r>
            <a:r>
              <a:rPr lang="es-ES" sz="1800" spc="16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superiores</a:t>
            </a:r>
            <a:r>
              <a:rPr lang="es-ES" sz="1800" spc="15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a</a:t>
            </a:r>
            <a:r>
              <a:rPr lang="es-ES" sz="1800" spc="16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los</a:t>
            </a:r>
            <a:r>
              <a:rPr lang="es-ES" sz="1800" spc="2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recursos</a:t>
            </a:r>
            <a:r>
              <a:rPr lang="es-ES" sz="1800" spc="5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dispuestos bajo el</a:t>
            </a:r>
            <a:r>
              <a:rPr lang="es-ES" sz="1800" spc="55" dirty="0">
                <a:effectLst/>
                <a:latin typeface="Calibri" panose="020F0502020204030204" pitchFamily="34" charset="0"/>
                <a:ea typeface="Calibri" panose="020F0502020204030204" pitchFamily="34" charset="0"/>
                <a:cs typeface="Times New Roman" panose="02020603050405020304" pitchFamily="18" charset="0"/>
              </a:rPr>
              <a:t> </a:t>
            </a:r>
            <a:r>
              <a:rPr lang="es-ES" sz="1800" spc="-5" dirty="0" err="1">
                <a:effectLst/>
                <a:latin typeface="Calibri" panose="020F0502020204030204" pitchFamily="34" charset="0"/>
                <a:ea typeface="Calibri" panose="020F0502020204030204" pitchFamily="34" charset="0"/>
                <a:cs typeface="Times New Roman" panose="02020603050405020304" pitchFamily="18" charset="0"/>
              </a:rPr>
              <a:t>CERC</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a:t>
            </a:r>
            <a:r>
              <a:rPr lang="es-ES" sz="1800" spc="6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Arial" panose="020B0604020202020204" pitchFamily="34" charset="0"/>
              </a:rPr>
              <a:t>la flexibilidad de este mecanismo permite al Gobierno solicitar </a:t>
            </a:r>
            <a:r>
              <a:rPr lang="es-PE" sz="1800" dirty="0">
                <a:effectLst/>
                <a:latin typeface="Calibri" panose="020F0502020204030204" pitchFamily="34" charset="0"/>
                <a:ea typeface="Calibri" panose="020F0502020204030204" pitchFamily="34" charset="0"/>
                <a:cs typeface="Arial" panose="020B0604020202020204" pitchFamily="34" charset="0"/>
              </a:rPr>
              <a:t>la reasignación de recursos de otros componentes (y categorías de desembolso según el acuerdo de financiamiento) hacia dicho componente en la medida que esto no afecte el objetivo de desarrollo del proyecto. </a:t>
            </a:r>
            <a:endParaRPr lang="es-DO" sz="18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2E0E68B3-29ED-FD97-AE57-89A3F1076578}"/>
              </a:ext>
            </a:extLst>
          </p:cNvPr>
          <p:cNvSpPr txBox="1"/>
          <p:nvPr/>
        </p:nvSpPr>
        <p:spPr>
          <a:xfrm>
            <a:off x="2133634" y="1563045"/>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Tree>
    <p:extLst>
      <p:ext uri="{BB962C8B-B14F-4D97-AF65-F5344CB8AC3E}">
        <p14:creationId xmlns:p14="http://schemas.microsoft.com/office/powerpoint/2010/main" val="3089543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3F048B-BA1F-18BA-FC1E-CD06207892A0}"/>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8DAD096B-DC1B-1D0B-2293-C095E51807E5}"/>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4F465FDA-04E3-9555-6023-1173FE82A23D}"/>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18FC2296-FC84-F697-14A8-9F365B6FC7F2}"/>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D2F638AD-DDC2-1728-47C9-5726160994A7}"/>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2988CF08-1C99-D18A-B4A0-18F01DF836CB}"/>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3720CE1E-2FB6-8DBB-F076-5F39E5B809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333754D8-C2EF-46FF-E556-61F8C5B30B58}"/>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C6A0C434-0A22-8441-E29F-678F1269D3D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0CE2C059-FD3D-7A05-5643-575A56514CC3}"/>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6" name="TextBox 5">
            <a:extLst>
              <a:ext uri="{FF2B5EF4-FFF2-40B4-BE49-F238E27FC236}">
                <a16:creationId xmlns:a16="http://schemas.microsoft.com/office/drawing/2014/main" id="{9A3E62F3-63BC-EB8E-A723-6233CA92C0C7}"/>
              </a:ext>
            </a:extLst>
          </p:cNvPr>
          <p:cNvSpPr txBox="1"/>
          <p:nvPr/>
        </p:nvSpPr>
        <p:spPr>
          <a:xfrm>
            <a:off x="3694333" y="1903673"/>
            <a:ext cx="6462346" cy="390684"/>
          </a:xfrm>
          <a:prstGeom prst="rect">
            <a:avLst/>
          </a:prstGeom>
          <a:noFill/>
        </p:spPr>
        <p:txBody>
          <a:bodyPr wrap="square">
            <a:spAutoFit/>
          </a:bodyPr>
          <a:lstStyle/>
          <a:p>
            <a:pPr marL="228600" marR="0" algn="ctr" eaLnBrk="0" hangingPunct="0">
              <a:lnSpc>
                <a:spcPct val="115000"/>
              </a:lnSpc>
              <a:spcBef>
                <a:spcPts val="600"/>
              </a:spcBef>
              <a:spcAft>
                <a:spcPts val="600"/>
              </a:spcAft>
            </a:pPr>
            <a:r>
              <a:rPr lang="es-D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Protocolo de activación del </a:t>
            </a:r>
            <a:r>
              <a:rPr lang="es-DO" sz="1800" b="1"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CERC</a:t>
            </a:r>
            <a:r>
              <a:rPr lang="es-D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(1)</a:t>
            </a:r>
          </a:p>
        </p:txBody>
      </p:sp>
      <p:sp>
        <p:nvSpPr>
          <p:cNvPr id="9" name="TextBox 8">
            <a:extLst>
              <a:ext uri="{FF2B5EF4-FFF2-40B4-BE49-F238E27FC236}">
                <a16:creationId xmlns:a16="http://schemas.microsoft.com/office/drawing/2014/main" id="{5162430E-0E63-0C53-51A8-C38942CAAEB5}"/>
              </a:ext>
            </a:extLst>
          </p:cNvPr>
          <p:cNvSpPr txBox="1"/>
          <p:nvPr/>
        </p:nvSpPr>
        <p:spPr>
          <a:xfrm>
            <a:off x="2718415" y="5604112"/>
            <a:ext cx="8791027" cy="1068819"/>
          </a:xfrm>
          <a:prstGeom prst="rect">
            <a:avLst/>
          </a:prstGeom>
          <a:noFill/>
        </p:spPr>
        <p:txBody>
          <a:bodyPr wrap="square">
            <a:spAutoFit/>
          </a:bodyPr>
          <a:lstStyle/>
          <a:p>
            <a:pPr marR="0" lvl="0" algn="just">
              <a:lnSpc>
                <a:spcPct val="115000"/>
              </a:lnSpc>
              <a:spcBef>
                <a:spcPts val="600"/>
              </a:spcBef>
              <a:spcAft>
                <a:spcPts val="1200"/>
              </a:spcAft>
              <a:buSzPts val="1100"/>
            </a:pPr>
            <a:r>
              <a:rPr lang="es-ES" sz="1400" b="1" dirty="0">
                <a:effectLst/>
                <a:latin typeface="Calibri" panose="020F0502020204030204" pitchFamily="34" charset="0"/>
                <a:ea typeface="Times New Roman" panose="02020603050405020304" pitchFamily="18" charset="0"/>
                <a:cs typeface="Arial" panose="020B0604020202020204" pitchFamily="34" charset="0"/>
              </a:rPr>
              <a:t>Declaración de situación de emergencia/desastre</a:t>
            </a:r>
            <a:r>
              <a:rPr lang="es-ES" sz="1400" dirty="0">
                <a:effectLst/>
                <a:latin typeface="Calibri" panose="020F0502020204030204" pitchFamily="34" charset="0"/>
                <a:ea typeface="Times New Roman" panose="02020603050405020304" pitchFamily="18" charset="0"/>
                <a:cs typeface="Arial" panose="020B0604020202020204" pitchFamily="34" charset="0"/>
              </a:rPr>
              <a:t>. Ante la ocurrencia o inminente ocurrencia de un evento que revista las características de un desastre u emergencia, el Presidente de la República previa recomendación de la CNE, declarará mediante decreto la “Situación de Desastre” o “estado de emergencia” según se establece en el Artículo 24 de la Ley de Gestión de Riesgos. Tal declaratoria puede ser emitida hasta tres meses después de acontecido el evento. </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D3CA9BFE-6305-758D-6165-98E29CEAB47F}"/>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graphicFrame>
        <p:nvGraphicFramePr>
          <p:cNvPr id="11" name="Table 10">
            <a:extLst>
              <a:ext uri="{FF2B5EF4-FFF2-40B4-BE49-F238E27FC236}">
                <a16:creationId xmlns:a16="http://schemas.microsoft.com/office/drawing/2014/main" id="{6AF3F072-D01A-1011-DC3E-0A997662BE5B}"/>
              </a:ext>
            </a:extLst>
          </p:cNvPr>
          <p:cNvGraphicFramePr>
            <a:graphicFrameLocks noGrp="1"/>
          </p:cNvGraphicFramePr>
          <p:nvPr>
            <p:extLst>
              <p:ext uri="{D42A27DB-BD31-4B8C-83A1-F6EECF244321}">
                <p14:modId xmlns:p14="http://schemas.microsoft.com/office/powerpoint/2010/main" val="3673449241"/>
              </p:ext>
            </p:extLst>
          </p:nvPr>
        </p:nvGraphicFramePr>
        <p:xfrm>
          <a:off x="3882756" y="2343166"/>
          <a:ext cx="6462346" cy="3212137"/>
        </p:xfrm>
        <a:graphic>
          <a:graphicData uri="http://schemas.openxmlformats.org/drawingml/2006/table">
            <a:tbl>
              <a:tblPr firstRow="1" firstCol="1" bandRow="1">
                <a:tableStyleId>{3B4B98B0-60AC-42C2-AFA5-B58CD77FA1E5}</a:tableStyleId>
              </a:tblPr>
              <a:tblGrid>
                <a:gridCol w="4430371">
                  <a:extLst>
                    <a:ext uri="{9D8B030D-6E8A-4147-A177-3AD203B41FA5}">
                      <a16:colId xmlns:a16="http://schemas.microsoft.com/office/drawing/2014/main" val="411824364"/>
                    </a:ext>
                  </a:extLst>
                </a:gridCol>
                <a:gridCol w="2031975">
                  <a:extLst>
                    <a:ext uri="{9D8B030D-6E8A-4147-A177-3AD203B41FA5}">
                      <a16:colId xmlns:a16="http://schemas.microsoft.com/office/drawing/2014/main" val="1180997741"/>
                    </a:ext>
                  </a:extLst>
                </a:gridCol>
              </a:tblGrid>
              <a:tr h="391258">
                <a:tc>
                  <a:txBody>
                    <a:bodyPr/>
                    <a:lstStyle/>
                    <a:p>
                      <a:pPr marL="0" marR="0" algn="ctr">
                        <a:spcBef>
                          <a:spcPts val="600"/>
                        </a:spcBef>
                        <a:spcAft>
                          <a:spcPts val="600"/>
                        </a:spcAft>
                      </a:pPr>
                      <a:r>
                        <a:rPr lang="es-ES" sz="1200" dirty="0">
                          <a:effectLst/>
                        </a:rPr>
                        <a:t>Proceso</a:t>
                      </a:r>
                      <a:endParaRPr lang="es-DO"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spcBef>
                          <a:spcPts val="600"/>
                        </a:spcBef>
                        <a:spcAft>
                          <a:spcPts val="600"/>
                        </a:spcAft>
                      </a:pPr>
                      <a:r>
                        <a:rPr lang="es-ES" sz="1200" dirty="0">
                          <a:effectLst/>
                        </a:rPr>
                        <a:t>Entidad Responsable</a:t>
                      </a:r>
                      <a:endParaRPr lang="es-DO"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81654359"/>
                  </a:ext>
                </a:extLst>
              </a:tr>
              <a:tr h="564176">
                <a:tc>
                  <a:txBody>
                    <a:bodyPr/>
                    <a:lstStyle/>
                    <a:p>
                      <a:pPr marL="342900" marR="0" lvl="0" indent="-342900">
                        <a:lnSpc>
                          <a:spcPct val="107000"/>
                        </a:lnSpc>
                        <a:spcBef>
                          <a:spcPts val="600"/>
                        </a:spcBef>
                        <a:spcAft>
                          <a:spcPts val="800"/>
                        </a:spcAft>
                        <a:buFont typeface="+mj-lt"/>
                        <a:buAutoNum type="arabicPeriod"/>
                      </a:pPr>
                      <a:r>
                        <a:rPr lang="es-ES" sz="1200" dirty="0">
                          <a:effectLst/>
                        </a:rPr>
                        <a:t>Emisión de documento de validación de evento elegible</a:t>
                      </a:r>
                      <a:endParaRPr lang="es-D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600"/>
                        </a:spcBef>
                        <a:spcAft>
                          <a:spcPts val="600"/>
                        </a:spcAft>
                      </a:pPr>
                      <a:r>
                        <a:rPr lang="es-ES" sz="1200">
                          <a:effectLst/>
                        </a:rPr>
                        <a:t>Presidente de la República con asesoría de CNE</a:t>
                      </a:r>
                      <a:endParaRPr lang="es-DO" sz="12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66007518"/>
                  </a:ext>
                </a:extLst>
              </a:tr>
              <a:tr h="564176">
                <a:tc>
                  <a:txBody>
                    <a:bodyPr/>
                    <a:lstStyle/>
                    <a:p>
                      <a:pPr marL="342900" marR="0" lvl="0" indent="-342900">
                        <a:lnSpc>
                          <a:spcPct val="107000"/>
                        </a:lnSpc>
                        <a:spcBef>
                          <a:spcPts val="600"/>
                        </a:spcBef>
                        <a:spcAft>
                          <a:spcPts val="800"/>
                        </a:spcAft>
                        <a:buFont typeface="+mj-lt"/>
                        <a:buAutoNum type="arabicPeriod"/>
                      </a:pPr>
                      <a:r>
                        <a:rPr lang="es-ES" sz="1200">
                          <a:effectLst/>
                        </a:rPr>
                        <a:t>Evaluación preliminar de afectaciones, daños y análisis de necesidades (EDAN)</a:t>
                      </a:r>
                      <a:endParaRPr lang="es-D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600"/>
                        </a:spcBef>
                        <a:spcAft>
                          <a:spcPts val="600"/>
                        </a:spcAft>
                      </a:pPr>
                      <a:r>
                        <a:rPr lang="es-ES" sz="1200" dirty="0">
                          <a:effectLst/>
                        </a:rPr>
                        <a:t>CNE y UE-</a:t>
                      </a:r>
                      <a:r>
                        <a:rPr lang="es-ES" sz="1200" dirty="0" err="1">
                          <a:effectLst/>
                        </a:rPr>
                        <a:t>CERC</a:t>
                      </a:r>
                      <a:r>
                        <a:rPr lang="es-ES" sz="1200" dirty="0">
                          <a:effectLst/>
                        </a:rPr>
                        <a:t> con apoyo de entidades del SN-</a:t>
                      </a:r>
                      <a:r>
                        <a:rPr lang="es-ES" sz="1200" dirty="0" err="1">
                          <a:effectLst/>
                        </a:rPr>
                        <a:t>PMRD</a:t>
                      </a:r>
                      <a:endParaRPr lang="es-DO"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24206473"/>
                  </a:ext>
                </a:extLst>
              </a:tr>
              <a:tr h="564176">
                <a:tc>
                  <a:txBody>
                    <a:bodyPr/>
                    <a:lstStyle/>
                    <a:p>
                      <a:pPr marL="342900" marR="0" lvl="0" indent="-342900">
                        <a:lnSpc>
                          <a:spcPct val="107000"/>
                        </a:lnSpc>
                        <a:spcBef>
                          <a:spcPts val="600"/>
                        </a:spcBef>
                        <a:spcAft>
                          <a:spcPts val="800"/>
                        </a:spcAft>
                        <a:buFont typeface="+mj-lt"/>
                        <a:buAutoNum type="arabicPeriod"/>
                      </a:pPr>
                      <a:r>
                        <a:rPr lang="es-ES" sz="1200" dirty="0">
                          <a:effectLst/>
                        </a:rPr>
                        <a:t>Formulación de Plan de Atención de Emergencias (</a:t>
                      </a:r>
                      <a:r>
                        <a:rPr lang="es-ES" sz="1200" dirty="0" err="1">
                          <a:effectLst/>
                        </a:rPr>
                        <a:t>PAE-CERC</a:t>
                      </a:r>
                      <a:r>
                        <a:rPr lang="es-ES" sz="1200" dirty="0">
                          <a:effectLst/>
                        </a:rPr>
                        <a:t>)</a:t>
                      </a:r>
                      <a:endParaRPr lang="es-D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600"/>
                        </a:spcBef>
                        <a:spcAft>
                          <a:spcPts val="600"/>
                        </a:spcAft>
                      </a:pPr>
                      <a:r>
                        <a:rPr lang="es-ES" sz="1200" dirty="0">
                          <a:effectLst/>
                        </a:rPr>
                        <a:t>UE-</a:t>
                      </a:r>
                      <a:r>
                        <a:rPr lang="es-ES" sz="1200" dirty="0" err="1">
                          <a:effectLst/>
                        </a:rPr>
                        <a:t>CERC</a:t>
                      </a:r>
                      <a:r>
                        <a:rPr lang="es-ES" sz="1200" dirty="0">
                          <a:effectLst/>
                        </a:rPr>
                        <a:t> con apoyo de CNE y entidades del SN-</a:t>
                      </a:r>
                      <a:r>
                        <a:rPr lang="es-ES" sz="1200" dirty="0" err="1">
                          <a:effectLst/>
                        </a:rPr>
                        <a:t>PMRD</a:t>
                      </a:r>
                      <a:endParaRPr lang="es-DO"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74086604"/>
                  </a:ext>
                </a:extLst>
              </a:tr>
              <a:tr h="275684">
                <a:tc>
                  <a:txBody>
                    <a:bodyPr/>
                    <a:lstStyle/>
                    <a:p>
                      <a:pPr marL="342900" marR="0" lvl="0" indent="-342900">
                        <a:lnSpc>
                          <a:spcPct val="107000"/>
                        </a:lnSpc>
                        <a:spcBef>
                          <a:spcPts val="600"/>
                        </a:spcBef>
                        <a:spcAft>
                          <a:spcPts val="800"/>
                        </a:spcAft>
                        <a:buFont typeface="+mj-lt"/>
                        <a:buAutoNum type="arabicPeriod"/>
                      </a:pPr>
                      <a:r>
                        <a:rPr lang="es-ES" sz="1200">
                          <a:effectLst/>
                        </a:rPr>
                        <a:t>Envío de solicitud de activación del CERC al Banco</a:t>
                      </a:r>
                      <a:endParaRPr lang="es-D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600"/>
                        </a:spcBef>
                        <a:spcAft>
                          <a:spcPts val="600"/>
                        </a:spcAft>
                      </a:pPr>
                      <a:r>
                        <a:rPr lang="es-ES" sz="1200" dirty="0">
                          <a:effectLst/>
                        </a:rPr>
                        <a:t>Ministerio de Hacienda</a:t>
                      </a:r>
                      <a:endParaRPr lang="es-DO"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300080230"/>
                  </a:ext>
                </a:extLst>
              </a:tr>
              <a:tr h="852667">
                <a:tc>
                  <a:txBody>
                    <a:bodyPr/>
                    <a:lstStyle/>
                    <a:p>
                      <a:pPr marL="342900" marR="0" lvl="0" indent="-342900">
                        <a:lnSpc>
                          <a:spcPct val="107000"/>
                        </a:lnSpc>
                        <a:spcBef>
                          <a:spcPts val="600"/>
                        </a:spcBef>
                        <a:spcAft>
                          <a:spcPts val="800"/>
                        </a:spcAft>
                        <a:buFont typeface="+mj-lt"/>
                        <a:buAutoNum type="arabicPeriod"/>
                      </a:pPr>
                      <a:r>
                        <a:rPr lang="es-ES" sz="1200">
                          <a:effectLst/>
                        </a:rPr>
                        <a:t>Revisión de cumplimiento de condiciones de activación, No Objeción del Banco y comunicación de activación al Gobierno</a:t>
                      </a:r>
                      <a:endParaRPr lang="es-D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600"/>
                        </a:spcBef>
                        <a:spcAft>
                          <a:spcPts val="600"/>
                        </a:spcAft>
                      </a:pPr>
                      <a:r>
                        <a:rPr lang="es-ES" sz="1200" dirty="0">
                          <a:effectLst/>
                        </a:rPr>
                        <a:t>Banco Mundial</a:t>
                      </a:r>
                      <a:endParaRPr lang="es-DO" sz="12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3166460"/>
                  </a:ext>
                </a:extLst>
              </a:tr>
            </a:tbl>
          </a:graphicData>
        </a:graphic>
      </p:graphicFrame>
    </p:spTree>
    <p:extLst>
      <p:ext uri="{BB962C8B-B14F-4D97-AF65-F5344CB8AC3E}">
        <p14:creationId xmlns:p14="http://schemas.microsoft.com/office/powerpoint/2010/main" val="3262699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2DB712-B9B5-1947-5364-0ADF250AEF1F}"/>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79147E64-B530-727B-D139-0CC3B5EA4EEF}"/>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71C33D58-2538-8957-5F3D-5D3D227F1A37}"/>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EE9B0E7E-2371-677D-EB61-6A1FF789D6BF}"/>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6AE1AFFF-B0B8-9036-FE42-D2AA30BCD3F5}"/>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F143F81E-FE31-4590-A073-6C432BCB03E5}"/>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22366C9E-0BBC-81AA-639E-5BCDA2DF26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DC8FC085-4E92-258B-A73D-A3AF19674EA9}"/>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6186762C-BDFD-FA6A-A0AF-83EF1B885C9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4444CAFE-5EF2-243A-7EFC-2016E9450E94}"/>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6" name="TextBox 5">
            <a:extLst>
              <a:ext uri="{FF2B5EF4-FFF2-40B4-BE49-F238E27FC236}">
                <a16:creationId xmlns:a16="http://schemas.microsoft.com/office/drawing/2014/main" id="{36057907-AD21-7F96-03E0-C8B9ABE626B1}"/>
              </a:ext>
            </a:extLst>
          </p:cNvPr>
          <p:cNvSpPr txBox="1"/>
          <p:nvPr/>
        </p:nvSpPr>
        <p:spPr>
          <a:xfrm>
            <a:off x="3694333" y="1903673"/>
            <a:ext cx="6462346" cy="390684"/>
          </a:xfrm>
          <a:prstGeom prst="rect">
            <a:avLst/>
          </a:prstGeom>
          <a:noFill/>
        </p:spPr>
        <p:txBody>
          <a:bodyPr wrap="square">
            <a:spAutoFit/>
          </a:bodyPr>
          <a:lstStyle/>
          <a:p>
            <a:pPr marL="228600" marR="0" algn="ctr" eaLnBrk="0" hangingPunct="0">
              <a:lnSpc>
                <a:spcPct val="115000"/>
              </a:lnSpc>
              <a:spcBef>
                <a:spcPts val="600"/>
              </a:spcBef>
              <a:spcAft>
                <a:spcPts val="600"/>
              </a:spcAft>
            </a:pPr>
            <a:r>
              <a:rPr lang="es-D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Protocolo de activación del </a:t>
            </a:r>
            <a:r>
              <a:rPr lang="es-DO" sz="1800" b="1"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CERC</a:t>
            </a:r>
            <a:r>
              <a:rPr lang="es-D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(2)</a:t>
            </a:r>
          </a:p>
        </p:txBody>
      </p:sp>
      <p:sp>
        <p:nvSpPr>
          <p:cNvPr id="9" name="TextBox 8">
            <a:extLst>
              <a:ext uri="{FF2B5EF4-FFF2-40B4-BE49-F238E27FC236}">
                <a16:creationId xmlns:a16="http://schemas.microsoft.com/office/drawing/2014/main" id="{664E58D8-06D5-897A-E6C8-AE296925D949}"/>
              </a:ext>
            </a:extLst>
          </p:cNvPr>
          <p:cNvSpPr txBox="1"/>
          <p:nvPr/>
        </p:nvSpPr>
        <p:spPr>
          <a:xfrm>
            <a:off x="2929926" y="2345470"/>
            <a:ext cx="8791027" cy="1068819"/>
          </a:xfrm>
          <a:prstGeom prst="rect">
            <a:avLst/>
          </a:prstGeom>
          <a:noFill/>
        </p:spPr>
        <p:txBody>
          <a:bodyPr wrap="square">
            <a:spAutoFit/>
          </a:bodyPr>
          <a:lstStyle/>
          <a:p>
            <a:pPr marR="0" lvl="0" algn="just">
              <a:lnSpc>
                <a:spcPct val="115000"/>
              </a:lnSpc>
              <a:spcBef>
                <a:spcPts val="600"/>
              </a:spcBef>
              <a:spcAft>
                <a:spcPts val="1200"/>
              </a:spcAft>
              <a:buSzPts val="1100"/>
            </a:pPr>
            <a:r>
              <a:rPr lang="es-ES" sz="1400" b="1" dirty="0">
                <a:effectLst/>
                <a:latin typeface="Calibri" panose="020F0502020204030204" pitchFamily="34" charset="0"/>
                <a:ea typeface="Times New Roman" panose="02020603050405020304" pitchFamily="18" charset="0"/>
                <a:cs typeface="Arial" panose="020B0604020202020204" pitchFamily="34" charset="0"/>
              </a:rPr>
              <a:t>Declaración de situación de emergencia/desastre</a:t>
            </a:r>
            <a:r>
              <a:rPr lang="es-ES" sz="1400" dirty="0">
                <a:effectLst/>
                <a:latin typeface="Calibri" panose="020F0502020204030204" pitchFamily="34" charset="0"/>
                <a:ea typeface="Times New Roman" panose="02020603050405020304" pitchFamily="18" charset="0"/>
                <a:cs typeface="Arial" panose="020B0604020202020204" pitchFamily="34" charset="0"/>
              </a:rPr>
              <a:t>. Ante la ocurrencia o inminente ocurrencia de un evento que revista las características de un desastre u emergencia, el Presidente de la República previa recomendación de la CNE, declarará mediante decreto la “Situación de Desastre” o “estado de emergencia” según se establece en el Artículo 24 de la Ley de Gestión de Riesgos. Tal declaratoria puede ser emitida hasta tres meses después de acontecido el evento. </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CDFC5AE7-3C16-6330-ECC7-8F229CDEC752}"/>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
        <p:nvSpPr>
          <p:cNvPr id="7" name="TextBox 6">
            <a:extLst>
              <a:ext uri="{FF2B5EF4-FFF2-40B4-BE49-F238E27FC236}">
                <a16:creationId xmlns:a16="http://schemas.microsoft.com/office/drawing/2014/main" id="{C4900DFE-41B9-FD67-126C-5CB355897CED}"/>
              </a:ext>
            </a:extLst>
          </p:cNvPr>
          <p:cNvSpPr txBox="1"/>
          <p:nvPr/>
        </p:nvSpPr>
        <p:spPr>
          <a:xfrm>
            <a:off x="3437887" y="3452977"/>
            <a:ext cx="8678008" cy="821059"/>
          </a:xfrm>
          <a:prstGeom prst="rect">
            <a:avLst/>
          </a:prstGeom>
          <a:noFill/>
        </p:spPr>
        <p:txBody>
          <a:bodyPr wrap="square">
            <a:spAutoFit/>
          </a:bodyPr>
          <a:lstStyle>
            <a:defPPr>
              <a:defRPr lang="es-DO"/>
            </a:defPPr>
            <a:lvl1pPr marR="0" lvl="0" algn="just">
              <a:lnSpc>
                <a:spcPct val="115000"/>
              </a:lnSpc>
              <a:spcBef>
                <a:spcPts val="600"/>
              </a:spcBef>
              <a:spcAft>
                <a:spcPts val="1200"/>
              </a:spcAft>
              <a:buSzPts val="1100"/>
              <a:defRPr sz="1400" b="1">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Documento de validación de evento elegible. </a:t>
            </a:r>
            <a:r>
              <a:rPr lang="es-ES" b="0" dirty="0"/>
              <a:t>Para los fines de la activación del </a:t>
            </a:r>
            <a:r>
              <a:rPr lang="es-ES" b="0" dirty="0" err="1"/>
              <a:t>CERC</a:t>
            </a:r>
            <a:r>
              <a:rPr lang="es-ES" b="0" dirty="0"/>
              <a:t> se consideran elegibles todas las declaraciones de situación de emergencia/desastre decretadas por el Presidente de la República en concordancia con la Ley de Gestión de Riesgos (Ley No.147-02).</a:t>
            </a:r>
            <a:endParaRPr lang="es-DO" b="0" dirty="0"/>
          </a:p>
        </p:txBody>
      </p:sp>
      <p:sp>
        <p:nvSpPr>
          <p:cNvPr id="10" name="TextBox 9">
            <a:extLst>
              <a:ext uri="{FF2B5EF4-FFF2-40B4-BE49-F238E27FC236}">
                <a16:creationId xmlns:a16="http://schemas.microsoft.com/office/drawing/2014/main" id="{9D8629E9-B7C0-A41C-CBD2-C0AA714D3CF6}"/>
              </a:ext>
            </a:extLst>
          </p:cNvPr>
          <p:cNvSpPr txBox="1"/>
          <p:nvPr/>
        </p:nvSpPr>
        <p:spPr>
          <a:xfrm>
            <a:off x="3542417" y="4430266"/>
            <a:ext cx="8539771" cy="1068819"/>
          </a:xfrm>
          <a:prstGeom prst="rect">
            <a:avLst/>
          </a:prstGeom>
          <a:noFill/>
        </p:spPr>
        <p:txBody>
          <a:bodyPr wrap="square">
            <a:spAutoFit/>
          </a:bodyPr>
          <a:lstStyle>
            <a:defPPr>
              <a:defRPr lang="es-DO"/>
            </a:defPPr>
            <a:lvl1pPr marR="0" lvl="0" algn="just">
              <a:lnSpc>
                <a:spcPct val="115000"/>
              </a:lnSpc>
              <a:spcBef>
                <a:spcPts val="600"/>
              </a:spcBef>
              <a:spcAft>
                <a:spcPts val="1200"/>
              </a:spcAft>
              <a:buSzPts val="1100"/>
              <a:defRPr sz="1400" b="1">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Evaluación preliminar de afectaciones, daños y análisis de necesidades (</a:t>
            </a:r>
            <a:r>
              <a:rPr lang="es-ES" dirty="0" err="1"/>
              <a:t>EDAN</a:t>
            </a:r>
            <a:r>
              <a:rPr lang="es-ES" dirty="0"/>
              <a:t>). </a:t>
            </a:r>
            <a:r>
              <a:rPr lang="es-ES" b="0" dirty="0"/>
              <a:t>De acuerdo a lo señalado en el Reglamento de Aplicación de la Ley de Gestión de Riesgos, inmediatamente tras la ocurrencia de un evento, o en el momento de identificar una emergencia inminente, la CNE deberá presentar al Poder Ejecutivo un informe preliminar de evaluación de daños y análisis de necesidades (</a:t>
            </a:r>
            <a:r>
              <a:rPr lang="es-ES" b="0" dirty="0" err="1"/>
              <a:t>EDAN</a:t>
            </a:r>
            <a:r>
              <a:rPr lang="es-ES" b="0" dirty="0"/>
              <a:t>) para fines de la toma de decisiones. </a:t>
            </a:r>
            <a:endParaRPr lang="es-DO" b="0" dirty="0"/>
          </a:p>
        </p:txBody>
      </p:sp>
      <p:sp>
        <p:nvSpPr>
          <p:cNvPr id="19" name="TextBox 18">
            <a:extLst>
              <a:ext uri="{FF2B5EF4-FFF2-40B4-BE49-F238E27FC236}">
                <a16:creationId xmlns:a16="http://schemas.microsoft.com/office/drawing/2014/main" id="{F8CAFE21-CA70-C7AF-7770-87D85EC859CD}"/>
              </a:ext>
            </a:extLst>
          </p:cNvPr>
          <p:cNvSpPr txBox="1"/>
          <p:nvPr/>
        </p:nvSpPr>
        <p:spPr>
          <a:xfrm>
            <a:off x="2655620" y="5615028"/>
            <a:ext cx="8539772" cy="821059"/>
          </a:xfrm>
          <a:prstGeom prst="rect">
            <a:avLst/>
          </a:prstGeom>
          <a:noFill/>
        </p:spPr>
        <p:txBody>
          <a:bodyPr wrap="square">
            <a:spAutoFit/>
          </a:bodyPr>
          <a:lstStyle>
            <a:defPPr>
              <a:defRPr lang="es-DO"/>
            </a:defPPr>
            <a:lvl1pPr marR="0" lvl="0" algn="just">
              <a:lnSpc>
                <a:spcPct val="115000"/>
              </a:lnSpc>
              <a:spcBef>
                <a:spcPts val="600"/>
              </a:spcBef>
              <a:spcAft>
                <a:spcPts val="1200"/>
              </a:spcAft>
              <a:buSzPts val="1100"/>
              <a:defRPr sz="1400" b="1">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Formulación del Plan de Atención de Emergencias del </a:t>
            </a:r>
            <a:r>
              <a:rPr lang="es-ES" dirty="0" err="1"/>
              <a:t>CERC</a:t>
            </a:r>
            <a:r>
              <a:rPr lang="es-ES" dirty="0"/>
              <a:t> (</a:t>
            </a:r>
            <a:r>
              <a:rPr lang="es-ES" dirty="0" err="1"/>
              <a:t>PAE-CERC</a:t>
            </a:r>
            <a:r>
              <a:rPr lang="es-ES" dirty="0"/>
              <a:t>). D</a:t>
            </a:r>
            <a:r>
              <a:rPr lang="es-ES" b="0" dirty="0"/>
              <a:t>eclarada una situación de desastre y activado el Plan Nacional de Emergencias, la CNE procederá a elaborar un plan de atención específico para el retorno a la normalidad, la recuperación y la reconstrucción de las áreas afectadas. </a:t>
            </a:r>
            <a:endParaRPr lang="es-DO" b="0" dirty="0"/>
          </a:p>
        </p:txBody>
      </p:sp>
    </p:spTree>
    <p:extLst>
      <p:ext uri="{BB962C8B-B14F-4D97-AF65-F5344CB8AC3E}">
        <p14:creationId xmlns:p14="http://schemas.microsoft.com/office/powerpoint/2010/main" val="818531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AF607-9527-B9D9-E3AA-5B99608E3EE0}"/>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188AE01C-37F5-D074-17DC-555F20F4B96C}"/>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3CF7374F-E51D-FA29-E8A9-698728A86B66}"/>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6E4F9533-48DC-58E2-3D49-C219C7BBC914}"/>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71B3C45B-0A5F-E440-0D70-7F038B3DAB24}"/>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02AF1401-F7D3-BD13-E1F7-B4506B66B32E}"/>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7A5D50CF-376D-9C8C-B5FD-F36D887B24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B6866EA2-5386-1B88-9A42-F4D770737D91}"/>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36337046-81FE-CB69-6C5C-C2E9BAFAF58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049597E6-BA96-7209-14D6-C2D244727010}"/>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6" name="TextBox 5">
            <a:extLst>
              <a:ext uri="{FF2B5EF4-FFF2-40B4-BE49-F238E27FC236}">
                <a16:creationId xmlns:a16="http://schemas.microsoft.com/office/drawing/2014/main" id="{342C4244-F14C-9205-9103-542D4AD48D4B}"/>
              </a:ext>
            </a:extLst>
          </p:cNvPr>
          <p:cNvSpPr txBox="1"/>
          <p:nvPr/>
        </p:nvSpPr>
        <p:spPr>
          <a:xfrm>
            <a:off x="3694333" y="1903673"/>
            <a:ext cx="6462346" cy="390684"/>
          </a:xfrm>
          <a:prstGeom prst="rect">
            <a:avLst/>
          </a:prstGeom>
          <a:noFill/>
        </p:spPr>
        <p:txBody>
          <a:bodyPr wrap="square">
            <a:spAutoFit/>
          </a:bodyPr>
          <a:lstStyle/>
          <a:p>
            <a:pPr marL="228600" marR="0" algn="ctr" eaLnBrk="0" hangingPunct="0">
              <a:lnSpc>
                <a:spcPct val="115000"/>
              </a:lnSpc>
              <a:spcBef>
                <a:spcPts val="600"/>
              </a:spcBef>
              <a:spcAft>
                <a:spcPts val="600"/>
              </a:spcAft>
            </a:pPr>
            <a:r>
              <a:rPr lang="es-D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Protocolo de activación del </a:t>
            </a:r>
            <a:r>
              <a:rPr lang="es-DO" sz="1800" b="1"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CERC</a:t>
            </a:r>
            <a:r>
              <a:rPr lang="es-D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(3)</a:t>
            </a:r>
          </a:p>
        </p:txBody>
      </p:sp>
      <p:sp>
        <p:nvSpPr>
          <p:cNvPr id="18" name="TextBox 17">
            <a:extLst>
              <a:ext uri="{FF2B5EF4-FFF2-40B4-BE49-F238E27FC236}">
                <a16:creationId xmlns:a16="http://schemas.microsoft.com/office/drawing/2014/main" id="{5E1E8F12-0359-02AA-7A88-44345C088C90}"/>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
        <p:nvSpPr>
          <p:cNvPr id="8" name="TextBox 7">
            <a:extLst>
              <a:ext uri="{FF2B5EF4-FFF2-40B4-BE49-F238E27FC236}">
                <a16:creationId xmlns:a16="http://schemas.microsoft.com/office/drawing/2014/main" id="{5F2D1A06-D7F1-5001-2562-8D8215B9D8F5}"/>
              </a:ext>
            </a:extLst>
          </p:cNvPr>
          <p:cNvSpPr txBox="1"/>
          <p:nvPr/>
        </p:nvSpPr>
        <p:spPr>
          <a:xfrm>
            <a:off x="2674651" y="2354018"/>
            <a:ext cx="8782334" cy="573298"/>
          </a:xfrm>
          <a:prstGeom prst="rect">
            <a:avLst/>
          </a:prstGeom>
          <a:noFill/>
        </p:spPr>
        <p:txBody>
          <a:bodyPr wrap="square">
            <a:spAutoFit/>
          </a:bodyPr>
          <a:lstStyle>
            <a:defPPr>
              <a:defRPr lang="es-DO"/>
            </a:defPPr>
            <a:lvl1pPr marR="0" lvl="0" algn="just">
              <a:lnSpc>
                <a:spcPct val="115000"/>
              </a:lnSpc>
              <a:spcBef>
                <a:spcPts val="600"/>
              </a:spcBef>
              <a:spcAft>
                <a:spcPts val="1200"/>
              </a:spcAft>
              <a:buSzPts val="1100"/>
              <a:defRPr sz="1400" b="1">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Solicitud de activación del </a:t>
            </a:r>
            <a:r>
              <a:rPr lang="es-ES" dirty="0" err="1"/>
              <a:t>CERC</a:t>
            </a:r>
            <a:r>
              <a:rPr lang="es-ES" dirty="0"/>
              <a:t>. </a:t>
            </a:r>
            <a:r>
              <a:rPr lang="en-US" b="0" dirty="0"/>
              <a:t>Para </a:t>
            </a:r>
            <a:r>
              <a:rPr lang="en-US" b="0" dirty="0" err="1"/>
              <a:t>activar</a:t>
            </a:r>
            <a:r>
              <a:rPr lang="en-US" b="0" dirty="0"/>
              <a:t> </a:t>
            </a:r>
            <a:r>
              <a:rPr lang="en-US" b="0" dirty="0" err="1"/>
              <a:t>el</a:t>
            </a:r>
            <a:r>
              <a:rPr lang="en-US" b="0" dirty="0"/>
              <a:t> CERC, </a:t>
            </a:r>
            <a:r>
              <a:rPr lang="en-US" b="0" dirty="0" err="1"/>
              <a:t>el</a:t>
            </a:r>
            <a:r>
              <a:rPr lang="en-US" b="0" dirty="0"/>
              <a:t> </a:t>
            </a:r>
            <a:r>
              <a:rPr lang="en-US" b="0" dirty="0" err="1"/>
              <a:t>Gobierno</a:t>
            </a:r>
            <a:r>
              <a:rPr lang="en-US" b="0" dirty="0"/>
              <a:t> </a:t>
            </a:r>
            <a:r>
              <a:rPr lang="en-US" b="0" dirty="0" err="1"/>
              <a:t>por</a:t>
            </a:r>
            <a:r>
              <a:rPr lang="en-US" b="0" dirty="0"/>
              <a:t> </a:t>
            </a:r>
            <a:r>
              <a:rPr lang="en-US" b="0" dirty="0" err="1"/>
              <a:t>intermedio</a:t>
            </a:r>
            <a:r>
              <a:rPr lang="en-US" b="0" dirty="0"/>
              <a:t> del MH </a:t>
            </a:r>
            <a:r>
              <a:rPr lang="en-US" b="0" dirty="0" err="1"/>
              <a:t>enviará</a:t>
            </a:r>
            <a:r>
              <a:rPr lang="en-US" b="0" dirty="0"/>
              <a:t> </a:t>
            </a:r>
            <a:r>
              <a:rPr lang="en-US" b="0" dirty="0" err="1"/>
              <a:t>una</a:t>
            </a:r>
            <a:r>
              <a:rPr lang="en-US" b="0" dirty="0"/>
              <a:t> carta de solicitud </a:t>
            </a:r>
            <a:r>
              <a:rPr lang="en-US" b="0" dirty="0" err="1"/>
              <a:t>dirigida</a:t>
            </a:r>
            <a:r>
              <a:rPr lang="en-US" b="0" dirty="0"/>
              <a:t> al Director del Banco para Centro América con </a:t>
            </a:r>
            <a:r>
              <a:rPr lang="en-US" b="0" dirty="0" err="1"/>
              <a:t>copia</a:t>
            </a:r>
            <a:r>
              <a:rPr lang="en-US" b="0" dirty="0"/>
              <a:t> a la </a:t>
            </a:r>
            <a:r>
              <a:rPr lang="en-US" b="0" dirty="0" err="1"/>
              <a:t>Gerencia</a:t>
            </a:r>
            <a:r>
              <a:rPr lang="en-US" b="0" dirty="0"/>
              <a:t> del Proyecto. </a:t>
            </a:r>
            <a:endParaRPr lang="es-DO" b="0" dirty="0"/>
          </a:p>
        </p:txBody>
      </p:sp>
      <p:graphicFrame>
        <p:nvGraphicFramePr>
          <p:cNvPr id="11" name="Table 10">
            <a:extLst>
              <a:ext uri="{FF2B5EF4-FFF2-40B4-BE49-F238E27FC236}">
                <a16:creationId xmlns:a16="http://schemas.microsoft.com/office/drawing/2014/main" id="{4C4BDDBE-D073-2826-2CFE-1C8C861D873A}"/>
              </a:ext>
            </a:extLst>
          </p:cNvPr>
          <p:cNvGraphicFramePr>
            <a:graphicFrameLocks noGrp="1"/>
          </p:cNvGraphicFramePr>
          <p:nvPr>
            <p:extLst>
              <p:ext uri="{D42A27DB-BD31-4B8C-83A1-F6EECF244321}">
                <p14:modId xmlns:p14="http://schemas.microsoft.com/office/powerpoint/2010/main" val="2050940680"/>
              </p:ext>
            </p:extLst>
          </p:nvPr>
        </p:nvGraphicFramePr>
        <p:xfrm>
          <a:off x="4167288" y="3086599"/>
          <a:ext cx="5937250" cy="2409776"/>
        </p:xfrm>
        <a:graphic>
          <a:graphicData uri="http://schemas.openxmlformats.org/drawingml/2006/table">
            <a:tbl>
              <a:tblPr firstRow="1" firstCol="1" bandRow="1">
                <a:tableStyleId>{3B4B98B0-60AC-42C2-AFA5-B58CD77FA1E5}</a:tableStyleId>
              </a:tblPr>
              <a:tblGrid>
                <a:gridCol w="2968625">
                  <a:extLst>
                    <a:ext uri="{9D8B030D-6E8A-4147-A177-3AD203B41FA5}">
                      <a16:colId xmlns:a16="http://schemas.microsoft.com/office/drawing/2014/main" val="2078099716"/>
                    </a:ext>
                  </a:extLst>
                </a:gridCol>
                <a:gridCol w="2968625">
                  <a:extLst>
                    <a:ext uri="{9D8B030D-6E8A-4147-A177-3AD203B41FA5}">
                      <a16:colId xmlns:a16="http://schemas.microsoft.com/office/drawing/2014/main" val="972660744"/>
                    </a:ext>
                  </a:extLst>
                </a:gridCol>
              </a:tblGrid>
              <a:tr h="246813">
                <a:tc>
                  <a:txBody>
                    <a:bodyPr/>
                    <a:lstStyle/>
                    <a:p>
                      <a:pPr marL="0" marR="0" algn="just">
                        <a:lnSpc>
                          <a:spcPct val="115000"/>
                        </a:lnSpc>
                        <a:spcBef>
                          <a:spcPts val="600"/>
                        </a:spcBef>
                        <a:spcAft>
                          <a:spcPts val="600"/>
                        </a:spcAft>
                      </a:pPr>
                      <a:r>
                        <a:rPr lang="es-ES" sz="1050">
                          <a:effectLst/>
                        </a:rPr>
                        <a:t>Contenido de Carta de Solicitud de Activación</a:t>
                      </a:r>
                      <a:endParaRPr lang="es-DO"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a:lnSpc>
                          <a:spcPct val="115000"/>
                        </a:lnSpc>
                        <a:spcBef>
                          <a:spcPts val="600"/>
                        </a:spcBef>
                        <a:spcAft>
                          <a:spcPts val="600"/>
                        </a:spcAft>
                      </a:pPr>
                      <a:r>
                        <a:rPr lang="es-ES" sz="1050">
                          <a:effectLst/>
                        </a:rPr>
                        <a:t>Documentos a adjuntar en solicitud de activación</a:t>
                      </a:r>
                      <a:endParaRPr lang="es-DO"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87255986"/>
                  </a:ext>
                </a:extLst>
              </a:tr>
              <a:tr h="2162963">
                <a:tc>
                  <a:txBody>
                    <a:bodyPr/>
                    <a:lstStyle/>
                    <a:p>
                      <a:pPr marL="342900" marR="0" lvl="0" indent="-342900" algn="just">
                        <a:lnSpc>
                          <a:spcPct val="115000"/>
                        </a:lnSpc>
                        <a:spcBef>
                          <a:spcPts val="600"/>
                        </a:spcBef>
                        <a:spcAft>
                          <a:spcPts val="0"/>
                        </a:spcAft>
                        <a:buFont typeface="+mj-lt"/>
                        <a:buAutoNum type="romanLcPeriod"/>
                      </a:pPr>
                      <a:r>
                        <a:rPr lang="es-ES" sz="1050" dirty="0">
                          <a:effectLst/>
                        </a:rPr>
                        <a:t>Descripción de emergencia/desastre que suscita la necesidad de activación del </a:t>
                      </a:r>
                      <a:r>
                        <a:rPr lang="es-ES" sz="1050" dirty="0" err="1">
                          <a:effectLst/>
                        </a:rPr>
                        <a:t>CERC</a:t>
                      </a:r>
                      <a:r>
                        <a:rPr lang="es-ES" sz="1050" dirty="0">
                          <a:effectLst/>
                        </a:rPr>
                        <a:t>.</a:t>
                      </a:r>
                      <a:endParaRPr lang="es-DO" sz="1100" dirty="0">
                        <a:effectLst/>
                      </a:endParaRPr>
                    </a:p>
                    <a:p>
                      <a:pPr marL="342900" marR="0" lvl="0" indent="-342900" algn="just">
                        <a:lnSpc>
                          <a:spcPct val="115000"/>
                        </a:lnSpc>
                        <a:spcBef>
                          <a:spcPts val="0"/>
                        </a:spcBef>
                        <a:spcAft>
                          <a:spcPts val="0"/>
                        </a:spcAft>
                        <a:buFont typeface="+mj-lt"/>
                        <a:buAutoNum type="romanLcPeriod"/>
                      </a:pPr>
                      <a:r>
                        <a:rPr lang="es-ES" sz="1050" dirty="0">
                          <a:effectLst/>
                        </a:rPr>
                        <a:t>Nombre completo y código de proyecto</a:t>
                      </a:r>
                      <a:endParaRPr lang="es-DO" sz="1100" dirty="0">
                        <a:effectLst/>
                      </a:endParaRPr>
                    </a:p>
                    <a:p>
                      <a:pPr marL="342900" marR="0" lvl="0" indent="-342900" algn="just">
                        <a:lnSpc>
                          <a:spcPct val="115000"/>
                        </a:lnSpc>
                        <a:spcBef>
                          <a:spcPts val="0"/>
                        </a:spcBef>
                        <a:spcAft>
                          <a:spcPts val="0"/>
                        </a:spcAft>
                        <a:buFont typeface="+mj-lt"/>
                        <a:buAutoNum type="romanLcPeriod"/>
                      </a:pPr>
                      <a:r>
                        <a:rPr lang="es-ES" sz="1050" dirty="0">
                          <a:effectLst/>
                        </a:rPr>
                        <a:t>Confirmación de condiciones de efectividad según acuerdo de financiamiento.</a:t>
                      </a:r>
                      <a:endParaRPr lang="es-DO" sz="1100" dirty="0">
                        <a:effectLst/>
                      </a:endParaRPr>
                    </a:p>
                    <a:p>
                      <a:pPr marL="342900" marR="0" lvl="0" indent="-342900" algn="just">
                        <a:lnSpc>
                          <a:spcPct val="115000"/>
                        </a:lnSpc>
                        <a:spcBef>
                          <a:spcPts val="0"/>
                        </a:spcBef>
                        <a:spcAft>
                          <a:spcPts val="0"/>
                        </a:spcAft>
                        <a:buFont typeface="+mj-lt"/>
                        <a:buAutoNum type="romanLcPeriod"/>
                      </a:pPr>
                      <a:r>
                        <a:rPr lang="es-ES" sz="1050" dirty="0">
                          <a:effectLst/>
                        </a:rPr>
                        <a:t>Monto solicitado para activación del </a:t>
                      </a:r>
                      <a:r>
                        <a:rPr lang="es-ES" sz="1050" dirty="0" err="1">
                          <a:effectLst/>
                        </a:rPr>
                        <a:t>CERC</a:t>
                      </a:r>
                      <a:endParaRPr lang="es-DO" sz="1100" dirty="0">
                        <a:effectLst/>
                      </a:endParaRPr>
                    </a:p>
                    <a:p>
                      <a:pPr marL="342900" marR="0" lvl="0" indent="-342900" algn="just">
                        <a:lnSpc>
                          <a:spcPct val="115000"/>
                        </a:lnSpc>
                        <a:spcBef>
                          <a:spcPts val="0"/>
                        </a:spcBef>
                        <a:spcAft>
                          <a:spcPts val="0"/>
                        </a:spcAft>
                        <a:buFont typeface="+mj-lt"/>
                        <a:buAutoNum type="romanLcPeriod"/>
                      </a:pPr>
                      <a:r>
                        <a:rPr lang="es-ES" sz="1050" dirty="0">
                          <a:effectLst/>
                        </a:rPr>
                        <a:t>Designación de UE-</a:t>
                      </a:r>
                      <a:r>
                        <a:rPr lang="es-ES" sz="1050" dirty="0" err="1">
                          <a:effectLst/>
                        </a:rPr>
                        <a:t>CERCs</a:t>
                      </a:r>
                      <a:endParaRPr lang="es-DO" sz="1100" dirty="0">
                        <a:effectLst/>
                      </a:endParaRPr>
                    </a:p>
                    <a:p>
                      <a:pPr marL="342900" marR="0" lvl="0" indent="-342900" algn="just">
                        <a:lnSpc>
                          <a:spcPct val="115000"/>
                        </a:lnSpc>
                        <a:spcBef>
                          <a:spcPts val="0"/>
                        </a:spcBef>
                        <a:spcAft>
                          <a:spcPts val="0"/>
                        </a:spcAft>
                        <a:buFont typeface="+mj-lt"/>
                        <a:buAutoNum type="romanLcPeriod"/>
                      </a:pPr>
                      <a:r>
                        <a:rPr lang="es-ES" sz="1050" dirty="0">
                          <a:effectLst/>
                        </a:rPr>
                        <a:t>Confirmación del plazo de ejecución del </a:t>
                      </a:r>
                      <a:r>
                        <a:rPr lang="es-ES" sz="1050" dirty="0" err="1">
                          <a:effectLst/>
                        </a:rPr>
                        <a:t>CERC</a:t>
                      </a:r>
                      <a:endParaRPr lang="es-D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mj-lt"/>
                        <a:buAutoNum type="alphaLcPeriod"/>
                      </a:pPr>
                      <a:r>
                        <a:rPr lang="es-ES" sz="1050" dirty="0">
                          <a:effectLst/>
                        </a:rPr>
                        <a:t>Copia de documento de validación de evento elegible (ej. Declaratoria de Situación de Desastre)</a:t>
                      </a:r>
                      <a:endParaRPr lang="es-DO" sz="1100" dirty="0">
                        <a:effectLst/>
                      </a:endParaRPr>
                    </a:p>
                    <a:p>
                      <a:pPr marL="342900" marR="0" lvl="0" indent="-342900">
                        <a:lnSpc>
                          <a:spcPct val="115000"/>
                        </a:lnSpc>
                        <a:spcBef>
                          <a:spcPts val="0"/>
                        </a:spcBef>
                        <a:spcAft>
                          <a:spcPts val="0"/>
                        </a:spcAft>
                        <a:buFont typeface="+mj-lt"/>
                        <a:buAutoNum type="alphaLcPeriod"/>
                      </a:pPr>
                      <a:r>
                        <a:rPr lang="es-ES" sz="1050" dirty="0">
                          <a:effectLst/>
                        </a:rPr>
                        <a:t>Informe de Evaluación Preliminar de Afectaciones, Daños y Necesidades (</a:t>
                      </a:r>
                      <a:r>
                        <a:rPr lang="es-ES" sz="1050" dirty="0" err="1">
                          <a:effectLst/>
                        </a:rPr>
                        <a:t>EDAN</a:t>
                      </a:r>
                      <a:r>
                        <a:rPr lang="es-ES" sz="1050" dirty="0">
                          <a:effectLst/>
                        </a:rPr>
                        <a:t>)</a:t>
                      </a:r>
                      <a:endParaRPr lang="es-DO" sz="1100" dirty="0">
                        <a:effectLst/>
                      </a:endParaRPr>
                    </a:p>
                    <a:p>
                      <a:pPr marL="342900" marR="0" lvl="0" indent="-342900">
                        <a:lnSpc>
                          <a:spcPct val="115000"/>
                        </a:lnSpc>
                        <a:spcBef>
                          <a:spcPts val="0"/>
                        </a:spcBef>
                        <a:spcAft>
                          <a:spcPts val="800"/>
                        </a:spcAft>
                        <a:buFont typeface="+mj-lt"/>
                        <a:buAutoNum type="alphaLcPeriod"/>
                      </a:pPr>
                      <a:r>
                        <a:rPr lang="es-ES" sz="1050" dirty="0">
                          <a:effectLst/>
                        </a:rPr>
                        <a:t>Plan de Atención de Emergencias para el </a:t>
                      </a:r>
                      <a:r>
                        <a:rPr lang="es-ES" sz="1050" dirty="0" err="1">
                          <a:effectLst/>
                        </a:rPr>
                        <a:t>CERC</a:t>
                      </a:r>
                      <a:r>
                        <a:rPr lang="es-ES" sz="1050" dirty="0">
                          <a:effectLst/>
                        </a:rPr>
                        <a:t> (</a:t>
                      </a:r>
                      <a:r>
                        <a:rPr lang="es-ES" sz="1050" dirty="0" err="1">
                          <a:effectLst/>
                        </a:rPr>
                        <a:t>PAE-CERC</a:t>
                      </a:r>
                      <a:r>
                        <a:rPr lang="es-ES" sz="1050" dirty="0">
                          <a:effectLst/>
                        </a:rPr>
                        <a:t>)</a:t>
                      </a:r>
                      <a:endParaRPr lang="es-D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53949368"/>
                  </a:ext>
                </a:extLst>
              </a:tr>
            </a:tbl>
          </a:graphicData>
        </a:graphic>
      </p:graphicFrame>
      <p:sp>
        <p:nvSpPr>
          <p:cNvPr id="20" name="TextBox 19">
            <a:extLst>
              <a:ext uri="{FF2B5EF4-FFF2-40B4-BE49-F238E27FC236}">
                <a16:creationId xmlns:a16="http://schemas.microsoft.com/office/drawing/2014/main" id="{CA28F2F5-6101-467A-85E1-67DAEAD75CAC}"/>
              </a:ext>
            </a:extLst>
          </p:cNvPr>
          <p:cNvSpPr txBox="1"/>
          <p:nvPr/>
        </p:nvSpPr>
        <p:spPr>
          <a:xfrm>
            <a:off x="2842498" y="5662553"/>
            <a:ext cx="8166016" cy="1068819"/>
          </a:xfrm>
          <a:prstGeom prst="rect">
            <a:avLst/>
          </a:prstGeom>
          <a:noFill/>
        </p:spPr>
        <p:txBody>
          <a:bodyPr wrap="square">
            <a:spAutoFit/>
          </a:bodyPr>
          <a:lstStyle>
            <a:defPPr>
              <a:defRPr lang="es-DO"/>
            </a:defPPr>
            <a:lvl1pPr marR="0" lvl="0" algn="just">
              <a:lnSpc>
                <a:spcPct val="115000"/>
              </a:lnSpc>
              <a:spcBef>
                <a:spcPts val="600"/>
              </a:spcBef>
              <a:spcAft>
                <a:spcPts val="1200"/>
              </a:spcAft>
              <a:buSzPts val="1100"/>
              <a:defRPr sz="1400" b="1">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Comunicación de activación y levantamiento de condiciones de desembolso. </a:t>
            </a:r>
            <a:r>
              <a:rPr lang="es-ES" b="0" dirty="0"/>
              <a:t>El Banco a través del Director de País, previa revisión del cumplimiento de las condiciones de desembolso establecidas en el acuerdo de financiamiento para el </a:t>
            </a:r>
            <a:r>
              <a:rPr lang="es-ES" b="0" dirty="0" err="1"/>
              <a:t>CERC</a:t>
            </a:r>
            <a:r>
              <a:rPr lang="es-ES" b="0" dirty="0"/>
              <a:t>, comunicará mediante carta dirigida al Ministerio de Hacienda su conformidad a la solicitud de activación. </a:t>
            </a:r>
            <a:endParaRPr lang="es-DO" b="0" dirty="0"/>
          </a:p>
        </p:txBody>
      </p:sp>
    </p:spTree>
    <p:extLst>
      <p:ext uri="{BB962C8B-B14F-4D97-AF65-F5344CB8AC3E}">
        <p14:creationId xmlns:p14="http://schemas.microsoft.com/office/powerpoint/2010/main" val="3406650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8004C-428B-64D7-6248-B14EFCE96C3A}"/>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2447E6BE-82CB-251E-2AF8-C7E0C4134C6A}"/>
              </a:ext>
            </a:extLst>
          </p:cNvPr>
          <p:cNvGrpSpPr>
            <a:grpSpLocks/>
          </p:cNvGrpSpPr>
          <p:nvPr/>
        </p:nvGrpSpPr>
        <p:grpSpPr bwMode="auto">
          <a:xfrm>
            <a:off x="-722423" y="0"/>
            <a:ext cx="6733199" cy="6945529"/>
            <a:chOff x="-995" y="950"/>
            <a:chExt cx="9340" cy="15156"/>
          </a:xfrm>
        </p:grpSpPr>
        <p:grpSp>
          <p:nvGrpSpPr>
            <p:cNvPr id="4" name="Group 3">
              <a:extLst>
                <a:ext uri="{FF2B5EF4-FFF2-40B4-BE49-F238E27FC236}">
                  <a16:creationId xmlns:a16="http://schemas.microsoft.com/office/drawing/2014/main" id="{97F21BC5-90C4-9F5B-E973-33E3D86AF079}"/>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85EEAA1E-FA27-5FE1-2E8A-C306E7A202D2}"/>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96548B69-3DEC-9542-F764-F1EEBF179E44}"/>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8BEF5218-0D30-C188-FA36-A1AAEAD4A02C}"/>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82490842-BF55-05F9-422E-8CA1A04460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8A271F56-237E-7940-1EBB-8C3D45969554}"/>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060B09B2-8928-5DF5-AF67-689267F6229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D09626C5-7C47-DB4B-93D7-40C1AFB9894E}"/>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6" name="TextBox 5">
            <a:extLst>
              <a:ext uri="{FF2B5EF4-FFF2-40B4-BE49-F238E27FC236}">
                <a16:creationId xmlns:a16="http://schemas.microsoft.com/office/drawing/2014/main" id="{A40D08DD-5503-0B5D-778A-7136498312E7}"/>
              </a:ext>
            </a:extLst>
          </p:cNvPr>
          <p:cNvSpPr txBox="1"/>
          <p:nvPr/>
        </p:nvSpPr>
        <p:spPr>
          <a:xfrm>
            <a:off x="6061541" y="1957061"/>
            <a:ext cx="6462346" cy="390684"/>
          </a:xfrm>
          <a:prstGeom prst="rect">
            <a:avLst/>
          </a:prstGeom>
          <a:noFill/>
        </p:spPr>
        <p:txBody>
          <a:bodyPr wrap="square">
            <a:spAutoFit/>
          </a:bodyPr>
          <a:lstStyle/>
          <a:p>
            <a:pPr marL="228600" marR="0" algn="ctr" eaLnBrk="0" hangingPunct="0">
              <a:lnSpc>
                <a:spcPct val="115000"/>
              </a:lnSpc>
              <a:spcBef>
                <a:spcPts val="600"/>
              </a:spcBef>
              <a:spcAft>
                <a:spcPts val="600"/>
              </a:spcAft>
            </a:pPr>
            <a:r>
              <a:rPr lang="es-D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Protocolo de activación del </a:t>
            </a:r>
            <a:r>
              <a:rPr lang="es-DO" sz="1800" b="1"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CERC</a:t>
            </a:r>
            <a:r>
              <a:rPr lang="es-D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(4)</a:t>
            </a:r>
          </a:p>
        </p:txBody>
      </p:sp>
      <p:sp>
        <p:nvSpPr>
          <p:cNvPr id="18" name="TextBox 17">
            <a:extLst>
              <a:ext uri="{FF2B5EF4-FFF2-40B4-BE49-F238E27FC236}">
                <a16:creationId xmlns:a16="http://schemas.microsoft.com/office/drawing/2014/main" id="{FF9AAC74-9145-F0CE-BFED-0281208ACC43}"/>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
        <p:nvSpPr>
          <p:cNvPr id="8" name="TextBox 7">
            <a:extLst>
              <a:ext uri="{FF2B5EF4-FFF2-40B4-BE49-F238E27FC236}">
                <a16:creationId xmlns:a16="http://schemas.microsoft.com/office/drawing/2014/main" id="{C33D24E9-B93F-5267-FCE1-91B77B9AC182}"/>
              </a:ext>
            </a:extLst>
          </p:cNvPr>
          <p:cNvSpPr txBox="1"/>
          <p:nvPr/>
        </p:nvSpPr>
        <p:spPr>
          <a:xfrm>
            <a:off x="1638813" y="2124896"/>
            <a:ext cx="2510106" cy="2555380"/>
          </a:xfrm>
          <a:prstGeom prst="rect">
            <a:avLst/>
          </a:prstGeom>
          <a:solidFill>
            <a:schemeClr val="accent1">
              <a:lumMod val="20000"/>
              <a:lumOff val="80000"/>
            </a:schemeClr>
          </a:solidFill>
        </p:spPr>
        <p:txBody>
          <a:bodyPr wrap="square">
            <a:spAutoFit/>
          </a:bodyPr>
          <a:lstStyle>
            <a:defPPr>
              <a:defRPr lang="es-DO"/>
            </a:defPPr>
            <a:lvl1pPr marR="0" lvl="0" algn="just">
              <a:lnSpc>
                <a:spcPct val="115000"/>
              </a:lnSpc>
              <a:spcBef>
                <a:spcPts val="600"/>
              </a:spcBef>
              <a:spcAft>
                <a:spcPts val="1200"/>
              </a:spcAft>
              <a:buSzPts val="1100"/>
              <a:defRPr sz="1400" b="1">
                <a:effectLst/>
                <a:latin typeface="Calibri" panose="020F0502020204030204" pitchFamily="34" charset="0"/>
                <a:ea typeface="Times New Roman" panose="02020603050405020304" pitchFamily="18" charset="0"/>
                <a:cs typeface="Arial" panose="020B0604020202020204" pitchFamily="34" charset="0"/>
              </a:defRPr>
            </a:lvl1pPr>
          </a:lstStyle>
          <a:p>
            <a:r>
              <a:rPr lang="es-ES" dirty="0"/>
              <a:t>El</a:t>
            </a:r>
            <a:r>
              <a:rPr lang="es-ES" dirty="0">
                <a:solidFill>
                  <a:srgbClr val="FF0000"/>
                </a:solidFill>
              </a:rPr>
              <a:t> </a:t>
            </a:r>
            <a:r>
              <a:rPr lang="es-ES" dirty="0" err="1">
                <a:solidFill>
                  <a:srgbClr val="FF0000"/>
                </a:solidFill>
              </a:rPr>
              <a:t>PAE-CERC</a:t>
            </a:r>
            <a:r>
              <a:rPr lang="es-ES" dirty="0">
                <a:solidFill>
                  <a:srgbClr val="FF0000"/>
                </a:solidFill>
              </a:rPr>
              <a:t> </a:t>
            </a:r>
            <a:r>
              <a:rPr lang="es-ES" dirty="0"/>
              <a:t>es el instrumento de que define el uso de los recursos del </a:t>
            </a:r>
            <a:r>
              <a:rPr lang="es-ES" dirty="0" err="1"/>
              <a:t>CERC</a:t>
            </a:r>
            <a:r>
              <a:rPr lang="es-ES" dirty="0"/>
              <a:t>. </a:t>
            </a:r>
            <a:r>
              <a:rPr lang="es-ES" b="0" dirty="0"/>
              <a:t>Este plan especifica las actividades a ser financiadas con recursos </a:t>
            </a:r>
            <a:r>
              <a:rPr lang="es-ES" b="0" dirty="0" err="1"/>
              <a:t>CERC</a:t>
            </a:r>
            <a:r>
              <a:rPr lang="es-ES" b="0" dirty="0"/>
              <a:t> las cuales deben estar directamente relacionadas con la respuesta a las afectaciones y necesidades asociadas con la ocurrencia del evento.</a:t>
            </a:r>
            <a:endParaRPr lang="es-DO" b="0" dirty="0"/>
          </a:p>
        </p:txBody>
      </p:sp>
      <p:graphicFrame>
        <p:nvGraphicFramePr>
          <p:cNvPr id="11" name="Table 10">
            <a:extLst>
              <a:ext uri="{FF2B5EF4-FFF2-40B4-BE49-F238E27FC236}">
                <a16:creationId xmlns:a16="http://schemas.microsoft.com/office/drawing/2014/main" id="{8D597607-A607-1DDD-85FA-8EE1D53FE9B8}"/>
              </a:ext>
            </a:extLst>
          </p:cNvPr>
          <p:cNvGraphicFramePr>
            <a:graphicFrameLocks noGrp="1"/>
          </p:cNvGraphicFramePr>
          <p:nvPr>
            <p:extLst>
              <p:ext uri="{D42A27DB-BD31-4B8C-83A1-F6EECF244321}">
                <p14:modId xmlns:p14="http://schemas.microsoft.com/office/powerpoint/2010/main" val="169503372"/>
              </p:ext>
            </p:extLst>
          </p:nvPr>
        </p:nvGraphicFramePr>
        <p:xfrm>
          <a:off x="4327951" y="2645658"/>
          <a:ext cx="7313490" cy="3985260"/>
        </p:xfrm>
        <a:graphic>
          <a:graphicData uri="http://schemas.openxmlformats.org/drawingml/2006/table">
            <a:tbl>
              <a:tblPr firstRow="1" firstCol="1" bandRow="1">
                <a:tableStyleId>{3B4B98B0-60AC-42C2-AFA5-B58CD77FA1E5}</a:tableStyleId>
              </a:tblPr>
              <a:tblGrid>
                <a:gridCol w="7313490">
                  <a:extLst>
                    <a:ext uri="{9D8B030D-6E8A-4147-A177-3AD203B41FA5}">
                      <a16:colId xmlns:a16="http://schemas.microsoft.com/office/drawing/2014/main" val="694346293"/>
                    </a:ext>
                  </a:extLst>
                </a:gridCol>
              </a:tblGrid>
              <a:tr h="347980">
                <a:tc>
                  <a:txBody>
                    <a:bodyPr/>
                    <a:lstStyle/>
                    <a:p>
                      <a:pPr marL="0" marR="0" algn="ctr">
                        <a:lnSpc>
                          <a:spcPct val="115000"/>
                        </a:lnSpc>
                        <a:spcBef>
                          <a:spcPts val="600"/>
                        </a:spcBef>
                        <a:spcAft>
                          <a:spcPts val="800"/>
                        </a:spcAft>
                      </a:pPr>
                      <a:r>
                        <a:rPr lang="es-ES" sz="1400" dirty="0">
                          <a:effectLst/>
                        </a:rPr>
                        <a:t>Estructura y contenido mínimo del </a:t>
                      </a:r>
                      <a:r>
                        <a:rPr lang="es-ES" sz="1400" dirty="0" err="1">
                          <a:effectLst/>
                        </a:rPr>
                        <a:t>PAE-CERC</a:t>
                      </a:r>
                      <a:endParaRPr lang="es-D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1507020"/>
                  </a:ext>
                </a:extLst>
              </a:tr>
              <a:tr h="0">
                <a:tc>
                  <a:txBody>
                    <a:bodyPr/>
                    <a:lstStyle/>
                    <a:p>
                      <a:pPr marL="342900" marR="0" lvl="0" indent="-342900">
                        <a:spcBef>
                          <a:spcPts val="500"/>
                        </a:spcBef>
                        <a:spcAft>
                          <a:spcPts val="600"/>
                        </a:spcAft>
                        <a:buFont typeface="+mj-lt"/>
                        <a:buAutoNum type="romanLcPeriod"/>
                        <a:tabLst>
                          <a:tab pos="457200" algn="l"/>
                        </a:tabLst>
                      </a:pPr>
                      <a:r>
                        <a:rPr lang="es-ES" sz="1050" dirty="0">
                          <a:effectLst/>
                        </a:rPr>
                        <a:t>Descripción de la emergencia/desastre incluyendo características, macro y micro localización)</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Identificación y caracterización de afectaciones, daños y necesidades, incluyendo información sobre su estimación de costos, distribución demográfica, socioeconómica, geográfica y sectorial.</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Necesidades priorizadas a ser financiadas por el </a:t>
                      </a:r>
                      <a:r>
                        <a:rPr lang="es-ES" sz="1050" dirty="0" err="1">
                          <a:effectLst/>
                        </a:rPr>
                        <a:t>CERC</a:t>
                      </a:r>
                      <a:r>
                        <a:rPr lang="es-ES" sz="1050" dirty="0">
                          <a:effectLst/>
                        </a:rPr>
                        <a:t> </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Descripción de las acciones a desarrollar bajo el </a:t>
                      </a:r>
                      <a:r>
                        <a:rPr lang="es-ES" sz="1050" dirty="0" err="1">
                          <a:effectLst/>
                        </a:rPr>
                        <a:t>CERC</a:t>
                      </a:r>
                      <a:r>
                        <a:rPr lang="es-ES" sz="1050" dirty="0">
                          <a:effectLst/>
                        </a:rPr>
                        <a:t> (programas y líneas de intervención) </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Arreglos de implementación, confirmando la(s) Unidad(es) Ejecutora(s) activadas y las instancias de coordinación para la ejecución. </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Presupuesto general incluyendo la estimación de recursos requeridos para cada actividad (Costos de inversión y fuentes de financiamiento). </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Evaluación ambiental y social de las actividades</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Arreglos de gestión financiera y desembolsos </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Plan de adquisiciones simplificado </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Indicadores de resultado y procesos de monitoreo y evaluación </a:t>
                      </a:r>
                      <a:endParaRPr lang="es-DO" sz="1200" dirty="0">
                        <a:effectLst/>
                      </a:endParaRPr>
                    </a:p>
                    <a:p>
                      <a:pPr marL="342900" marR="0" lvl="0" indent="-342900">
                        <a:spcBef>
                          <a:spcPts val="500"/>
                        </a:spcBef>
                        <a:spcAft>
                          <a:spcPts val="600"/>
                        </a:spcAft>
                        <a:buFont typeface="+mj-lt"/>
                        <a:buAutoNum type="romanLcPeriod"/>
                        <a:tabLst>
                          <a:tab pos="457200" algn="l"/>
                        </a:tabLst>
                      </a:pPr>
                      <a:r>
                        <a:rPr lang="es-ES" sz="1050" dirty="0">
                          <a:effectLst/>
                        </a:rPr>
                        <a:t>Cronograma de ejecución de actividades.  </a:t>
                      </a:r>
                      <a:endParaRPr lang="es-DO" sz="12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449852605"/>
                  </a:ext>
                </a:extLst>
              </a:tr>
            </a:tbl>
          </a:graphicData>
        </a:graphic>
      </p:graphicFrame>
    </p:spTree>
    <p:extLst>
      <p:ext uri="{BB962C8B-B14F-4D97-AF65-F5344CB8AC3E}">
        <p14:creationId xmlns:p14="http://schemas.microsoft.com/office/powerpoint/2010/main" val="258463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3E95C5-B09F-F31F-A164-B6A65F51449B}"/>
            </a:ext>
          </a:extLst>
        </p:cNvPr>
        <p:cNvGrpSpPr/>
        <p:nvPr/>
      </p:nvGrpSpPr>
      <p:grpSpPr>
        <a:xfrm>
          <a:off x="0" y="0"/>
          <a:ext cx="0" cy="0"/>
          <a:chOff x="0" y="0"/>
          <a:chExt cx="0" cy="0"/>
        </a:xfrm>
      </p:grpSpPr>
      <p:grpSp>
        <p:nvGrpSpPr>
          <p:cNvPr id="2" name="Grupo 64">
            <a:extLst>
              <a:ext uri="{FF2B5EF4-FFF2-40B4-BE49-F238E27FC236}">
                <a16:creationId xmlns:a16="http://schemas.microsoft.com/office/drawing/2014/main" id="{4BD66FEF-8B73-E0EC-DD08-660489CD7983}"/>
              </a:ext>
            </a:extLst>
          </p:cNvPr>
          <p:cNvGrpSpPr>
            <a:grpSpLocks/>
          </p:cNvGrpSpPr>
          <p:nvPr/>
        </p:nvGrpSpPr>
        <p:grpSpPr bwMode="auto">
          <a:xfrm>
            <a:off x="-722423" y="33912"/>
            <a:ext cx="6733199" cy="6945529"/>
            <a:chOff x="-995" y="950"/>
            <a:chExt cx="9340" cy="15156"/>
          </a:xfrm>
        </p:grpSpPr>
        <p:grpSp>
          <p:nvGrpSpPr>
            <p:cNvPr id="4" name="Group 3">
              <a:extLst>
                <a:ext uri="{FF2B5EF4-FFF2-40B4-BE49-F238E27FC236}">
                  <a16:creationId xmlns:a16="http://schemas.microsoft.com/office/drawing/2014/main" id="{413B3AC4-537F-213C-94DF-BA611E9F20CB}"/>
                </a:ext>
              </a:extLst>
            </p:cNvPr>
            <p:cNvGrpSpPr>
              <a:grpSpLocks/>
            </p:cNvGrpSpPr>
            <p:nvPr/>
          </p:nvGrpSpPr>
          <p:grpSpPr bwMode="auto">
            <a:xfrm>
              <a:off x="-995" y="8358"/>
              <a:ext cx="9340" cy="7748"/>
              <a:chOff x="-995" y="8358"/>
              <a:chExt cx="9340" cy="7748"/>
            </a:xfrm>
          </p:grpSpPr>
          <p:sp>
            <p:nvSpPr>
              <p:cNvPr id="14" name="Freeform 98">
                <a:extLst>
                  <a:ext uri="{FF2B5EF4-FFF2-40B4-BE49-F238E27FC236}">
                    <a16:creationId xmlns:a16="http://schemas.microsoft.com/office/drawing/2014/main" id="{E2145D43-E208-F6F2-B6C9-EFBD89A8EF02}"/>
                  </a:ext>
                </a:extLst>
              </p:cNvPr>
              <p:cNvSpPr>
                <a:spLocks/>
              </p:cNvSpPr>
              <p:nvPr/>
            </p:nvSpPr>
            <p:spPr bwMode="auto">
              <a:xfrm>
                <a:off x="-995" y="8358"/>
                <a:ext cx="9340" cy="7748"/>
              </a:xfrm>
              <a:custGeom>
                <a:avLst/>
                <a:gdLst>
                  <a:gd name="T0" fmla="*/ 5665 w 8941"/>
                  <a:gd name="T1" fmla="+- 0 5060 5060"/>
                  <a:gd name="T2" fmla="*/ 5060 h 10780"/>
                  <a:gd name="T3" fmla="*/ 0 w 8941"/>
                  <a:gd name="T4" fmla="+- 0 11647 5060"/>
                  <a:gd name="T5" fmla="*/ 11647 h 10780"/>
                  <a:gd name="T6" fmla="*/ 2944 w 8941"/>
                  <a:gd name="T7" fmla="+- 0 15840 5060"/>
                  <a:gd name="T8" fmla="*/ 15840 h 10780"/>
                  <a:gd name="T9" fmla="*/ 8941 w 8941"/>
                  <a:gd name="T10" fmla="+- 0 8869 5060"/>
                  <a:gd name="T11" fmla="*/ 8869 h 10780"/>
                  <a:gd name="T12" fmla="*/ 5665 w 8941"/>
                  <a:gd name="T13" fmla="+- 0 5060 5060"/>
                  <a:gd name="T14" fmla="*/ 5060 h 10780"/>
                </a:gdLst>
                <a:ahLst/>
                <a:cxnLst>
                  <a:cxn ang="0">
                    <a:pos x="T0" y="T2"/>
                  </a:cxn>
                  <a:cxn ang="0">
                    <a:pos x="T3" y="T5"/>
                  </a:cxn>
                  <a:cxn ang="0">
                    <a:pos x="T6" y="T8"/>
                  </a:cxn>
                  <a:cxn ang="0">
                    <a:pos x="T9" y="T11"/>
                  </a:cxn>
                  <a:cxn ang="0">
                    <a:pos x="T12" y="T14"/>
                  </a:cxn>
                </a:cxnLst>
                <a:rect l="0" t="0" r="r" b="b"/>
                <a:pathLst>
                  <a:path w="8941" h="10780">
                    <a:moveTo>
                      <a:pt x="5665" y="0"/>
                    </a:moveTo>
                    <a:lnTo>
                      <a:pt x="0" y="6587"/>
                    </a:lnTo>
                    <a:lnTo>
                      <a:pt x="2944" y="10780"/>
                    </a:lnTo>
                    <a:lnTo>
                      <a:pt x="8941" y="3809"/>
                    </a:lnTo>
                    <a:lnTo>
                      <a:pt x="5665"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grpSp>
          <p:nvGrpSpPr>
            <p:cNvPr id="5" name="Group 4">
              <a:extLst>
                <a:ext uri="{FF2B5EF4-FFF2-40B4-BE49-F238E27FC236}">
                  <a16:creationId xmlns:a16="http://schemas.microsoft.com/office/drawing/2014/main" id="{B2628BD5-BF58-9A4F-1560-57348FD23BC4}"/>
                </a:ext>
              </a:extLst>
            </p:cNvPr>
            <p:cNvGrpSpPr>
              <a:grpSpLocks/>
            </p:cNvGrpSpPr>
            <p:nvPr/>
          </p:nvGrpSpPr>
          <p:grpSpPr bwMode="auto">
            <a:xfrm>
              <a:off x="0" y="3687"/>
              <a:ext cx="4921" cy="12080"/>
              <a:chOff x="0" y="3687"/>
              <a:chExt cx="4921" cy="12080"/>
            </a:xfrm>
          </p:grpSpPr>
          <p:sp>
            <p:nvSpPr>
              <p:cNvPr id="13" name="Freeform 100">
                <a:extLst>
                  <a:ext uri="{FF2B5EF4-FFF2-40B4-BE49-F238E27FC236}">
                    <a16:creationId xmlns:a16="http://schemas.microsoft.com/office/drawing/2014/main" id="{09603D3C-70A9-FCD8-0F7F-90465C8D3DDE}"/>
                  </a:ext>
                </a:extLst>
              </p:cNvPr>
              <p:cNvSpPr>
                <a:spLocks/>
              </p:cNvSpPr>
              <p:nvPr/>
            </p:nvSpPr>
            <p:spPr bwMode="auto">
              <a:xfrm>
                <a:off x="0" y="3687"/>
                <a:ext cx="4921" cy="12080"/>
              </a:xfrm>
              <a:custGeom>
                <a:avLst/>
                <a:gdLst>
                  <a:gd name="T0" fmla="*/ 0 w 6125"/>
                  <a:gd name="T1" fmla="+- 0 4173 4173"/>
                  <a:gd name="T2" fmla="*/ 4173 h 11668"/>
                  <a:gd name="T3" fmla="*/ 0 w 6125"/>
                  <a:gd name="T4" fmla="+- 0 15840 4173"/>
                  <a:gd name="T5" fmla="*/ 15840 h 11668"/>
                  <a:gd name="T6" fmla="*/ 1928 w 6125"/>
                  <a:gd name="T7" fmla="+- 0 15840 4173"/>
                  <a:gd name="T8" fmla="*/ 15840 h 11668"/>
                  <a:gd name="T9" fmla="*/ 6125 w 6125"/>
                  <a:gd name="T10" fmla="+- 0 11097 4173"/>
                  <a:gd name="T11" fmla="*/ 11097 h 11668"/>
                  <a:gd name="T12" fmla="*/ 0 w 6125"/>
                  <a:gd name="T13" fmla="+- 0 4173 4173"/>
                  <a:gd name="T14" fmla="*/ 4173 h 11668"/>
                </a:gdLst>
                <a:ahLst/>
                <a:cxnLst>
                  <a:cxn ang="0">
                    <a:pos x="T0" y="T2"/>
                  </a:cxn>
                  <a:cxn ang="0">
                    <a:pos x="T3" y="T5"/>
                  </a:cxn>
                  <a:cxn ang="0">
                    <a:pos x="T6" y="T8"/>
                  </a:cxn>
                  <a:cxn ang="0">
                    <a:pos x="T9" y="T11"/>
                  </a:cxn>
                  <a:cxn ang="0">
                    <a:pos x="T12" y="T14"/>
                  </a:cxn>
                </a:cxnLst>
                <a:rect l="0" t="0" r="r" b="b"/>
                <a:pathLst>
                  <a:path w="6125" h="11668">
                    <a:moveTo>
                      <a:pt x="0" y="0"/>
                    </a:moveTo>
                    <a:lnTo>
                      <a:pt x="0" y="11667"/>
                    </a:lnTo>
                    <a:lnTo>
                      <a:pt x="1928" y="11667"/>
                    </a:lnTo>
                    <a:lnTo>
                      <a:pt x="6125" y="6924"/>
                    </a:lnTo>
                    <a:lnTo>
                      <a:pt x="0" y="0"/>
                    </a:lnTo>
                    <a:close/>
                  </a:path>
                </a:pathLst>
              </a:custGeom>
              <a:solidFill>
                <a:srgbClr val="001F5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DO" dirty="0"/>
              </a:p>
            </p:txBody>
          </p:sp>
        </p:grpSp>
        <p:pic>
          <p:nvPicPr>
            <p:cNvPr id="12" name="Picture 11">
              <a:extLst>
                <a:ext uri="{FF2B5EF4-FFF2-40B4-BE49-F238E27FC236}">
                  <a16:creationId xmlns:a16="http://schemas.microsoft.com/office/drawing/2014/main" id="{E961CC13-54D8-C7FB-D892-43678CDBCD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 y="950"/>
              <a:ext cx="2080" cy="2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Imagen 8">
            <a:extLst>
              <a:ext uri="{FF2B5EF4-FFF2-40B4-BE49-F238E27FC236}">
                <a16:creationId xmlns:a16="http://schemas.microsoft.com/office/drawing/2014/main" id="{FC2DC17F-3114-D7C5-5716-8787D77D7F31}"/>
              </a:ext>
            </a:extLst>
          </p:cNvPr>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376461" y="54892"/>
            <a:ext cx="1499443" cy="1164374"/>
          </a:xfrm>
          <a:prstGeom prst="rect">
            <a:avLst/>
          </a:prstGeom>
          <a:noFill/>
          <a:ln>
            <a:noFill/>
          </a:ln>
        </p:spPr>
      </p:pic>
      <p:pic>
        <p:nvPicPr>
          <p:cNvPr id="17" name="Picture 3" descr="C:\Users\wb224794\Desktop\Logos\WB_S-WBG-Horizontal-RGB-high.jpg">
            <a:extLst>
              <a:ext uri="{FF2B5EF4-FFF2-40B4-BE49-F238E27FC236}">
                <a16:creationId xmlns:a16="http://schemas.microsoft.com/office/drawing/2014/main" id="{3119533D-D7CD-A9C9-D614-23A21DA61B1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65818" y="54892"/>
            <a:ext cx="2737717" cy="1164374"/>
          </a:xfrm>
          <a:prstGeom prst="rect">
            <a:avLst/>
          </a:prstGeom>
          <a:noFill/>
          <a:ln>
            <a:noFill/>
          </a:ln>
        </p:spPr>
      </p:pic>
      <p:sp>
        <p:nvSpPr>
          <p:cNvPr id="49" name="Freeform 109">
            <a:extLst>
              <a:ext uri="{FF2B5EF4-FFF2-40B4-BE49-F238E27FC236}">
                <a16:creationId xmlns:a16="http://schemas.microsoft.com/office/drawing/2014/main" id="{4940F4C1-F977-05E6-D2BF-A69D62C08AE9}"/>
              </a:ext>
            </a:extLst>
          </p:cNvPr>
          <p:cNvSpPr>
            <a:spLocks/>
          </p:cNvSpPr>
          <p:nvPr/>
        </p:nvSpPr>
        <p:spPr bwMode="auto">
          <a:xfrm>
            <a:off x="-5129" y="1266719"/>
            <a:ext cx="12197129" cy="0"/>
          </a:xfrm>
          <a:custGeom>
            <a:avLst/>
            <a:gdLst>
              <a:gd name="T0" fmla="+- 0 6086 6086"/>
              <a:gd name="T1" fmla="*/ T0 w 5110"/>
              <a:gd name="T2" fmla="+- 0 11401 11401"/>
              <a:gd name="T3" fmla="*/ 11401 h 20"/>
              <a:gd name="T4" fmla="+- 0 11196 6086"/>
              <a:gd name="T5" fmla="*/ T4 w 5110"/>
              <a:gd name="T6" fmla="+- 0 11421 11401"/>
              <a:gd name="T7" fmla="*/ 11421 h 20"/>
            </a:gdLst>
            <a:ahLst/>
            <a:cxnLst>
              <a:cxn ang="0">
                <a:pos x="T1" y="T3"/>
              </a:cxn>
              <a:cxn ang="0">
                <a:pos x="T5" y="T7"/>
              </a:cxn>
            </a:cxnLst>
            <a:rect l="0" t="0" r="r" b="b"/>
            <a:pathLst>
              <a:path w="5110" h="20">
                <a:moveTo>
                  <a:pt x="0" y="0"/>
                </a:moveTo>
                <a:lnTo>
                  <a:pt x="5110" y="20"/>
                </a:lnTo>
              </a:path>
            </a:pathLst>
          </a:custGeom>
          <a:noFill/>
          <a:ln w="25400">
            <a:solidFill>
              <a:srgbClr val="C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DO" dirty="0"/>
          </a:p>
        </p:txBody>
      </p:sp>
      <p:sp>
        <p:nvSpPr>
          <p:cNvPr id="6" name="TextBox 5">
            <a:extLst>
              <a:ext uri="{FF2B5EF4-FFF2-40B4-BE49-F238E27FC236}">
                <a16:creationId xmlns:a16="http://schemas.microsoft.com/office/drawing/2014/main" id="{7970FFD2-C2DA-AD8D-6EF4-2E9149CC281E}"/>
              </a:ext>
            </a:extLst>
          </p:cNvPr>
          <p:cNvSpPr txBox="1"/>
          <p:nvPr/>
        </p:nvSpPr>
        <p:spPr>
          <a:xfrm>
            <a:off x="5840307" y="2019449"/>
            <a:ext cx="5884236" cy="390684"/>
          </a:xfrm>
          <a:prstGeom prst="rect">
            <a:avLst/>
          </a:prstGeom>
          <a:noFill/>
        </p:spPr>
        <p:txBody>
          <a:bodyPr wrap="square">
            <a:spAutoFit/>
          </a:bodyPr>
          <a:lstStyle/>
          <a:p>
            <a:pPr marL="228600" marR="0" algn="ctr" eaLnBrk="0" hangingPunct="0">
              <a:lnSpc>
                <a:spcPct val="115000"/>
              </a:lnSpc>
              <a:spcBef>
                <a:spcPts val="600"/>
              </a:spcBef>
              <a:spcAft>
                <a:spcPts val="600"/>
              </a:spcAft>
            </a:pPr>
            <a:r>
              <a:rPr lang="es-C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Esquema de </a:t>
            </a:r>
            <a:r>
              <a:rPr lang="es-CO"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coordinación</a:t>
            </a:r>
            <a:r>
              <a:rPr lang="es-CO" sz="1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para ejecución del </a:t>
            </a:r>
            <a:r>
              <a:rPr lang="es-CO" sz="1800" b="1"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CERC</a:t>
            </a:r>
            <a:endParaRPr lang="es-DO" sz="1400" dirty="0">
              <a:solidFill>
                <a:srgbClr val="FF0000"/>
              </a:solidFill>
              <a:effectLst/>
              <a:latin typeface="Times New Roman" panose="02020603050405020304" pitchFamily="18" charset="0"/>
              <a:ea typeface="Times New Roman" panose="02020603050405020304" pitchFamily="18" charset="0"/>
            </a:endParaRPr>
          </a:p>
        </p:txBody>
      </p:sp>
      <p:pic>
        <p:nvPicPr>
          <p:cNvPr id="7" name="Picture 6">
            <a:extLst>
              <a:ext uri="{FF2B5EF4-FFF2-40B4-BE49-F238E27FC236}">
                <a16:creationId xmlns:a16="http://schemas.microsoft.com/office/drawing/2014/main" id="{E002A651-0532-8CC3-3C2A-0CD8FFED994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4312" t="11186" r="3720" b="9405"/>
          <a:stretch/>
        </p:blipFill>
        <p:spPr>
          <a:xfrm>
            <a:off x="4677507" y="2574718"/>
            <a:ext cx="6972300" cy="2984986"/>
          </a:xfrm>
          <a:prstGeom prst="rect">
            <a:avLst/>
          </a:prstGeom>
        </p:spPr>
      </p:pic>
      <p:sp>
        <p:nvSpPr>
          <p:cNvPr id="9" name="TextBox 8">
            <a:extLst>
              <a:ext uri="{FF2B5EF4-FFF2-40B4-BE49-F238E27FC236}">
                <a16:creationId xmlns:a16="http://schemas.microsoft.com/office/drawing/2014/main" id="{918C48E6-F19C-AE80-467F-151A0CB7C928}"/>
              </a:ext>
            </a:extLst>
          </p:cNvPr>
          <p:cNvSpPr txBox="1"/>
          <p:nvPr/>
        </p:nvSpPr>
        <p:spPr>
          <a:xfrm>
            <a:off x="3182815" y="5586258"/>
            <a:ext cx="8686800" cy="1077218"/>
          </a:xfrm>
          <a:prstGeom prst="rect">
            <a:avLst/>
          </a:prstGeom>
          <a:noFill/>
        </p:spPr>
        <p:txBody>
          <a:bodyPr wrap="square">
            <a:spAutoFit/>
          </a:bodyPr>
          <a:lstStyle/>
          <a:p>
            <a:r>
              <a:rPr lang="en-US" sz="1600" b="1" dirty="0">
                <a:effectLst/>
                <a:latin typeface="Calibri" panose="020F0502020204030204" pitchFamily="34" charset="0"/>
                <a:ea typeface="Calibri" panose="020F0502020204030204" pitchFamily="34" charset="0"/>
                <a:cs typeface="Arial" panose="020B0604020202020204" pitchFamily="34" charset="0"/>
              </a:rPr>
              <a:t>La Unidad </a:t>
            </a:r>
            <a:r>
              <a:rPr lang="en-US" sz="1600" b="1" dirty="0" err="1">
                <a:effectLst/>
                <a:latin typeface="Calibri" panose="020F0502020204030204" pitchFamily="34" charset="0"/>
                <a:ea typeface="Calibri" panose="020F0502020204030204" pitchFamily="34" charset="0"/>
                <a:cs typeface="Arial" panose="020B0604020202020204" pitchFamily="34" charset="0"/>
              </a:rPr>
              <a:t>Ejecutora</a:t>
            </a:r>
            <a:r>
              <a:rPr lang="en-US" sz="1600" b="1" dirty="0">
                <a:effectLst/>
                <a:latin typeface="Calibri" panose="020F0502020204030204" pitchFamily="34" charset="0"/>
                <a:ea typeface="Calibri" panose="020F0502020204030204" pitchFamily="34" charset="0"/>
                <a:cs typeface="Arial" panose="020B0604020202020204" pitchFamily="34" charset="0"/>
              </a:rPr>
              <a:t> del CERC (UE-CERC), será la Unidad </a:t>
            </a:r>
            <a:r>
              <a:rPr lang="en-US" sz="1600" b="1" dirty="0" err="1">
                <a:effectLst/>
                <a:latin typeface="Calibri" panose="020F0502020204030204" pitchFamily="34" charset="0"/>
                <a:ea typeface="Calibri" panose="020F0502020204030204" pitchFamily="34" charset="0"/>
                <a:cs typeface="Arial" panose="020B0604020202020204" pitchFamily="34" charset="0"/>
              </a:rPr>
              <a:t>Implementadora</a:t>
            </a:r>
            <a:r>
              <a:rPr lang="en-US" sz="1600" b="1" dirty="0">
                <a:effectLst/>
                <a:latin typeface="Calibri" panose="020F0502020204030204" pitchFamily="34" charset="0"/>
                <a:ea typeface="Calibri" panose="020F0502020204030204" pitchFamily="34" charset="0"/>
                <a:cs typeface="Arial" panose="020B0604020202020204" pitchFamily="34" charset="0"/>
              </a:rPr>
              <a:t> del Proyecto P171778 (</a:t>
            </a:r>
            <a:r>
              <a:rPr lang="en-US" sz="1600" b="1" dirty="0" err="1">
                <a:effectLst/>
                <a:latin typeface="Calibri" panose="020F0502020204030204" pitchFamily="34" charset="0"/>
                <a:ea typeface="Calibri" panose="020F0502020204030204" pitchFamily="34" charset="0"/>
                <a:cs typeface="Arial" panose="020B0604020202020204" pitchFamily="34" charset="0"/>
              </a:rPr>
              <a:t>UIP</a:t>
            </a:r>
            <a:r>
              <a:rPr lang="en-US" sz="1600" b="1" dirty="0">
                <a:effectLst/>
                <a:latin typeface="Calibri" panose="020F0502020204030204" pitchFamily="34" charset="0"/>
                <a:ea typeface="Calibri" panose="020F0502020204030204" pitchFamily="34" charset="0"/>
                <a:cs typeface="Arial" panose="020B0604020202020204" pitchFamily="34" charset="0"/>
              </a:rPr>
              <a:t>) o </a:t>
            </a:r>
            <a:r>
              <a:rPr lang="en-US" sz="1600" b="1" dirty="0" err="1">
                <a:effectLst/>
                <a:latin typeface="Calibri" panose="020F0502020204030204" pitchFamily="34" charset="0"/>
                <a:ea typeface="Calibri" panose="020F0502020204030204" pitchFamily="34" charset="0"/>
                <a:cs typeface="Arial" panose="020B0604020202020204" pitchFamily="34" charset="0"/>
              </a:rPr>
              <a:t>aquella</a:t>
            </a:r>
            <a:r>
              <a:rPr lang="en-US" sz="1600" b="1" dirty="0">
                <a:effectLst/>
                <a:latin typeface="Calibri" panose="020F0502020204030204" pitchFamily="34" charset="0"/>
                <a:ea typeface="Calibri" panose="020F0502020204030204" pitchFamily="34" charset="0"/>
                <a:cs typeface="Arial" panose="020B0604020202020204" pitchFamily="34" charset="0"/>
              </a:rPr>
              <a:t> </a:t>
            </a:r>
            <a:r>
              <a:rPr lang="en-US" sz="1600" b="1" dirty="0" err="1">
                <a:effectLst/>
                <a:latin typeface="Calibri" panose="020F0502020204030204" pitchFamily="34" charset="0"/>
                <a:ea typeface="Calibri" panose="020F0502020204030204" pitchFamily="34" charset="0"/>
                <a:cs typeface="Arial" panose="020B0604020202020204" pitchFamily="34" charset="0"/>
              </a:rPr>
              <a:t>institución</a:t>
            </a:r>
            <a:r>
              <a:rPr lang="en-US" sz="1600" b="1" dirty="0">
                <a:effectLst/>
                <a:latin typeface="Calibri" panose="020F0502020204030204" pitchFamily="34" charset="0"/>
                <a:ea typeface="Calibri" panose="020F0502020204030204" pitchFamily="34" charset="0"/>
                <a:cs typeface="Arial" panose="020B0604020202020204" pitchFamily="34" charset="0"/>
              </a:rPr>
              <a:t> </a:t>
            </a:r>
            <a:r>
              <a:rPr lang="en-US" sz="1600" b="1" dirty="0" err="1">
                <a:effectLst/>
                <a:latin typeface="Calibri" panose="020F0502020204030204" pitchFamily="34" charset="0"/>
                <a:ea typeface="Calibri" panose="020F0502020204030204" pitchFamily="34" charset="0"/>
                <a:cs typeface="Arial" panose="020B0604020202020204" pitchFamily="34" charset="0"/>
              </a:rPr>
              <a:t>designada</a:t>
            </a:r>
            <a:r>
              <a:rPr lang="en-US" sz="1600" b="1" dirty="0">
                <a:effectLst/>
                <a:latin typeface="Calibri" panose="020F0502020204030204" pitchFamily="34" charset="0"/>
                <a:ea typeface="Calibri" panose="020F0502020204030204" pitchFamily="34" charset="0"/>
                <a:cs typeface="Arial" panose="020B0604020202020204" pitchFamily="34" charset="0"/>
              </a:rPr>
              <a:t> </a:t>
            </a:r>
            <a:r>
              <a:rPr lang="en-US" sz="1600" b="1" dirty="0" err="1">
                <a:effectLst/>
                <a:latin typeface="Calibri" panose="020F0502020204030204" pitchFamily="34" charset="0"/>
                <a:ea typeface="Calibri" panose="020F0502020204030204" pitchFamily="34" charset="0"/>
                <a:cs typeface="Arial" panose="020B0604020202020204" pitchFamily="34" charset="0"/>
              </a:rPr>
              <a:t>por</a:t>
            </a:r>
            <a:r>
              <a:rPr lang="en-US" sz="1600" b="1" dirty="0">
                <a:effectLst/>
                <a:latin typeface="Calibri" panose="020F0502020204030204" pitchFamily="34" charset="0"/>
                <a:ea typeface="Calibri" panose="020F0502020204030204" pitchFamily="34" charset="0"/>
                <a:cs typeface="Arial" panose="020B0604020202020204" pitchFamily="34" charset="0"/>
              </a:rPr>
              <a:t> </a:t>
            </a:r>
            <a:r>
              <a:rPr lang="en-US" sz="1600" b="1" dirty="0" err="1">
                <a:effectLst/>
                <a:latin typeface="Calibri" panose="020F0502020204030204" pitchFamily="34" charset="0"/>
                <a:ea typeface="Calibri" panose="020F0502020204030204" pitchFamily="34" charset="0"/>
                <a:cs typeface="Arial" panose="020B0604020202020204" pitchFamily="34" charset="0"/>
              </a:rPr>
              <a:t>el</a:t>
            </a:r>
            <a:r>
              <a:rPr lang="en-US" sz="1600" b="1" dirty="0">
                <a:effectLst/>
                <a:latin typeface="Calibri" panose="020F0502020204030204" pitchFamily="34" charset="0"/>
                <a:ea typeface="Calibri" panose="020F0502020204030204" pitchFamily="34" charset="0"/>
                <a:cs typeface="Arial" panose="020B0604020202020204" pitchFamily="34" charset="0"/>
              </a:rPr>
              <a:t> MH para tales </a:t>
            </a:r>
            <a:r>
              <a:rPr lang="en-US" sz="1600" b="1" dirty="0" err="1">
                <a:effectLst/>
                <a:latin typeface="Calibri" panose="020F0502020204030204" pitchFamily="34" charset="0"/>
                <a:ea typeface="Calibri" panose="020F0502020204030204" pitchFamily="34" charset="0"/>
                <a:cs typeface="Arial" panose="020B0604020202020204" pitchFamily="34" charset="0"/>
              </a:rPr>
              <a:t>efectos</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Dicha</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unidad</a:t>
            </a:r>
            <a:r>
              <a:rPr lang="en-US" sz="1600" dirty="0">
                <a:effectLst/>
                <a:latin typeface="Calibri" panose="020F0502020204030204" pitchFamily="34" charset="0"/>
                <a:ea typeface="Calibri" panose="020F0502020204030204" pitchFamily="34" charset="0"/>
                <a:cs typeface="Arial" panose="020B0604020202020204" pitchFamily="34" charset="0"/>
              </a:rPr>
              <a:t> será la </a:t>
            </a:r>
            <a:r>
              <a:rPr lang="en-US" sz="1600" dirty="0" err="1">
                <a:effectLst/>
                <a:latin typeface="Calibri" panose="020F0502020204030204" pitchFamily="34" charset="0"/>
                <a:ea typeface="Calibri" panose="020F0502020204030204" pitchFamily="34" charset="0"/>
                <a:cs typeface="Arial" panose="020B0604020202020204" pitchFamily="34" charset="0"/>
              </a:rPr>
              <a:t>responsable</a:t>
            </a:r>
            <a:r>
              <a:rPr lang="en-US" sz="1600" dirty="0">
                <a:effectLst/>
                <a:latin typeface="Calibri" panose="020F0502020204030204" pitchFamily="34" charset="0"/>
                <a:ea typeface="Calibri" panose="020F0502020204030204" pitchFamily="34" charset="0"/>
                <a:cs typeface="Arial" panose="020B0604020202020204" pitchFamily="34" charset="0"/>
              </a:rPr>
              <a:t> de </a:t>
            </a:r>
            <a:r>
              <a:rPr lang="en-US" sz="1600" dirty="0" err="1">
                <a:effectLst/>
                <a:latin typeface="Calibri" panose="020F0502020204030204" pitchFamily="34" charset="0"/>
                <a:ea typeface="Calibri" panose="020F0502020204030204" pitchFamily="34" charset="0"/>
                <a:cs typeface="Arial" panose="020B0604020202020204" pitchFamily="34" charset="0"/>
              </a:rPr>
              <a:t>elaborar</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el</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PAE</a:t>
            </a:r>
            <a:r>
              <a:rPr lang="en-US" sz="1600" dirty="0">
                <a:effectLst/>
                <a:latin typeface="Calibri" panose="020F0502020204030204" pitchFamily="34" charset="0"/>
                <a:ea typeface="Calibri" panose="020F0502020204030204" pitchFamily="34" charset="0"/>
                <a:cs typeface="Arial" panose="020B0604020202020204" pitchFamily="34" charset="0"/>
              </a:rPr>
              <a:t> y </a:t>
            </a:r>
            <a:r>
              <a:rPr lang="en-US" sz="1600" dirty="0" err="1">
                <a:effectLst/>
                <a:latin typeface="Calibri" panose="020F0502020204030204" pitchFamily="34" charset="0"/>
                <a:ea typeface="Calibri" panose="020F0502020204030204" pitchFamily="34" charset="0"/>
                <a:cs typeface="Arial" panose="020B0604020202020204" pitchFamily="34" charset="0"/>
              </a:rPr>
              <a:t>ejecutar</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los</a:t>
            </a:r>
            <a:r>
              <a:rPr lang="en-US" sz="1600" dirty="0">
                <a:effectLst/>
                <a:latin typeface="Calibri" panose="020F0502020204030204" pitchFamily="34" charset="0"/>
                <a:ea typeface="Calibri" panose="020F0502020204030204" pitchFamily="34" charset="0"/>
                <a:cs typeface="Arial" panose="020B0604020202020204" pitchFamily="34" charset="0"/>
              </a:rPr>
              <a:t> recursos CERC </a:t>
            </a:r>
            <a:r>
              <a:rPr lang="en-US" sz="1600" dirty="0" err="1">
                <a:effectLst/>
                <a:latin typeface="Calibri" panose="020F0502020204030204" pitchFamily="34" charset="0"/>
                <a:ea typeface="Calibri" panose="020F0502020204030204" pitchFamily="34" charset="0"/>
                <a:cs typeface="Arial" panose="020B0604020202020204" pitchFamily="34" charset="0"/>
              </a:rPr>
              <a:t>en</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conformidad</a:t>
            </a:r>
            <a:r>
              <a:rPr lang="en-US" sz="1600" dirty="0">
                <a:effectLst/>
                <a:latin typeface="Calibri" panose="020F0502020204030204" pitchFamily="34" charset="0"/>
                <a:ea typeface="Calibri" panose="020F0502020204030204" pitchFamily="34" charset="0"/>
                <a:cs typeface="Arial" panose="020B0604020202020204" pitchFamily="34" charset="0"/>
              </a:rPr>
              <a:t> con las </a:t>
            </a:r>
            <a:r>
              <a:rPr lang="en-US" sz="1600" dirty="0" err="1">
                <a:effectLst/>
                <a:latin typeface="Calibri" panose="020F0502020204030204" pitchFamily="34" charset="0"/>
                <a:ea typeface="Calibri" panose="020F0502020204030204" pitchFamily="34" charset="0"/>
                <a:cs typeface="Arial" panose="020B0604020202020204" pitchFamily="34" charset="0"/>
              </a:rPr>
              <a:t>políticas</a:t>
            </a:r>
            <a:r>
              <a:rPr lang="en-US" sz="1600" dirty="0">
                <a:effectLst/>
                <a:latin typeface="Calibri" panose="020F0502020204030204" pitchFamily="34" charset="0"/>
                <a:ea typeface="Calibri" panose="020F0502020204030204" pitchFamily="34" charset="0"/>
                <a:cs typeface="Arial" panose="020B0604020202020204" pitchFamily="34" charset="0"/>
              </a:rPr>
              <a:t> y procedimientos del Banco </a:t>
            </a:r>
            <a:r>
              <a:rPr lang="en-US" sz="1600" dirty="0" err="1">
                <a:effectLst/>
                <a:latin typeface="Calibri" panose="020F0502020204030204" pitchFamily="34" charset="0"/>
                <a:ea typeface="Calibri" panose="020F0502020204030204" pitchFamily="34" charset="0"/>
                <a:cs typeface="Arial" panose="020B0604020202020204" pitchFamily="34" charset="0"/>
              </a:rPr>
              <a:t>establecidos</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en</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el</a:t>
            </a:r>
            <a:r>
              <a:rPr lang="en-US" sz="1600" dirty="0">
                <a:effectLst/>
                <a:latin typeface="Calibri" panose="020F0502020204030204" pitchFamily="34" charset="0"/>
                <a:ea typeface="Calibri" panose="020F0502020204030204" pitchFamily="34" charset="0"/>
                <a:cs typeface="Arial" panose="020B0604020202020204" pitchFamily="34" charset="0"/>
              </a:rPr>
              <a:t> Manual. </a:t>
            </a:r>
            <a:endParaRPr lang="es-DO" sz="1600" dirty="0"/>
          </a:p>
        </p:txBody>
      </p:sp>
      <p:sp>
        <p:nvSpPr>
          <p:cNvPr id="18" name="TextBox 17">
            <a:extLst>
              <a:ext uri="{FF2B5EF4-FFF2-40B4-BE49-F238E27FC236}">
                <a16:creationId xmlns:a16="http://schemas.microsoft.com/office/drawing/2014/main" id="{91BA502C-9545-DEDD-9961-83016E48477A}"/>
              </a:ext>
            </a:extLst>
          </p:cNvPr>
          <p:cNvSpPr txBox="1"/>
          <p:nvPr/>
        </p:nvSpPr>
        <p:spPr>
          <a:xfrm>
            <a:off x="2084194" y="1454754"/>
            <a:ext cx="8224401" cy="400110"/>
          </a:xfrm>
          <a:prstGeom prst="rect">
            <a:avLst/>
          </a:prstGeom>
          <a:solidFill>
            <a:srgbClr val="002060"/>
          </a:solidFill>
        </p:spPr>
        <p:txBody>
          <a:bodyPr wrap="square" rtlCol="0">
            <a:spAutoFit/>
          </a:bodyPr>
          <a:lstStyle/>
          <a:p>
            <a:pPr algn="just"/>
            <a:r>
              <a:rPr lang="es-DO" sz="2000" b="1" dirty="0">
                <a:solidFill>
                  <a:schemeClr val="bg1"/>
                </a:solidFill>
                <a:ea typeface="HGPGothicE" panose="020B0400000000000000" pitchFamily="34" charset="-128"/>
              </a:rPr>
              <a:t>INFORMACIONES GENERALES DEL COMPONENTE 5 DEL PROYECTO - </a:t>
            </a:r>
            <a:r>
              <a:rPr lang="es-DO" sz="2000" b="1" dirty="0" err="1">
                <a:solidFill>
                  <a:schemeClr val="bg1"/>
                </a:solidFill>
                <a:ea typeface="HGPGothicE" panose="020B0400000000000000" pitchFamily="34" charset="-128"/>
              </a:rPr>
              <a:t>CERC</a:t>
            </a:r>
            <a:endParaRPr lang="es-DO" sz="2000" b="1" dirty="0">
              <a:solidFill>
                <a:schemeClr val="bg1"/>
              </a:solidFill>
              <a:ea typeface="HGPGothicE" panose="020B0400000000000000" pitchFamily="34" charset="-128"/>
            </a:endParaRPr>
          </a:p>
        </p:txBody>
      </p:sp>
    </p:spTree>
    <p:extLst>
      <p:ext uri="{BB962C8B-B14F-4D97-AF65-F5344CB8AC3E}">
        <p14:creationId xmlns:p14="http://schemas.microsoft.com/office/powerpoint/2010/main" val="938863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13469</TotalTime>
  <Words>2825</Words>
  <Application>Microsoft Office PowerPoint</Application>
  <PresentationFormat>Widescreen</PresentationFormat>
  <Paragraphs>149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HGPGothicE</vt: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 Rosario</dc:creator>
  <cp:lastModifiedBy>Paula De León</cp:lastModifiedBy>
  <cp:revision>102</cp:revision>
  <dcterms:created xsi:type="dcterms:W3CDTF">2023-11-30T15:10:56Z</dcterms:created>
  <dcterms:modified xsi:type="dcterms:W3CDTF">2024-02-16T15:06:59Z</dcterms:modified>
</cp:coreProperties>
</file>